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528" y="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47604" y="179813"/>
            <a:ext cx="10398192" cy="7353122"/>
            <a:chOff x="147604" y="179813"/>
            <a:chExt cx="10398192" cy="7353122"/>
          </a:xfrm>
          <a:solidFill>
            <a:schemeClr val="accent2">
              <a:lumMod val="40000"/>
              <a:lumOff val="60000"/>
            </a:schemeClr>
          </a:solidFill>
        </p:grpSpPr>
        <p:grpSp>
          <p:nvGrpSpPr>
            <p:cNvPr id="104" name="Group 103">
              <a:extLst>
                <a:ext uri="{FF2B5EF4-FFF2-40B4-BE49-F238E27FC236}">
                  <a16:creationId xmlns:a16="http://schemas.microsoft.com/office/drawing/2014/main" id="{15D86288-0652-4271-A3BE-473BCAA60B29}"/>
                </a:ext>
              </a:extLst>
            </p:cNvPr>
            <p:cNvGrpSpPr/>
            <p:nvPr/>
          </p:nvGrpSpPr>
          <p:grpSpPr>
            <a:xfrm>
              <a:off x="3570279" y="179813"/>
              <a:ext cx="6975517" cy="4106276"/>
              <a:chOff x="3570279" y="179813"/>
              <a:chExt cx="6975517" cy="4106276"/>
            </a:xfrm>
            <a:grpFill/>
          </p:grpSpPr>
          <p:grpSp>
            <p:nvGrpSpPr>
              <p:cNvPr id="4" name="object 4"/>
              <p:cNvGrpSpPr/>
              <p:nvPr/>
            </p:nvGrpSpPr>
            <p:grpSpPr>
              <a:xfrm>
                <a:off x="3570279" y="179813"/>
                <a:ext cx="6943725" cy="4106276"/>
                <a:chOff x="3448050" y="217206"/>
                <a:chExt cx="6943725" cy="2573619"/>
              </a:xfrm>
              <a:grp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a:p>
              </p:txBody>
            </p:sp>
            <p:sp>
              <p:nvSpPr>
                <p:cNvPr id="6" name="object 6"/>
                <p:cNvSpPr/>
                <p:nvPr/>
              </p:nvSpPr>
              <p:spPr>
                <a:xfrm>
                  <a:off x="3448050" y="217206"/>
                  <a:ext cx="6943725" cy="2562225"/>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a:p>
              </p:txBody>
            </p:sp>
            <p:sp>
              <p:nvSpPr>
                <p:cNvPr id="7" name="object 7"/>
                <p:cNvSpPr/>
                <p:nvPr/>
              </p:nvSpPr>
              <p:spPr>
                <a:xfrm>
                  <a:off x="8124825" y="276225"/>
                  <a:ext cx="2228850" cy="352425"/>
                </a:xfrm>
                <a:custGeom>
                  <a:avLst/>
                  <a:gdLst/>
                  <a:ahLst/>
                  <a:cxnLst/>
                  <a:rect l="l" t="t" r="r" b="b"/>
                  <a:pathLst>
                    <a:path w="2228850" h="352425">
                      <a:moveTo>
                        <a:pt x="2228850" y="0"/>
                      </a:moveTo>
                      <a:lnTo>
                        <a:pt x="58800" y="0"/>
                      </a:lnTo>
                      <a:lnTo>
                        <a:pt x="35897" y="4615"/>
                      </a:lnTo>
                      <a:lnTo>
                        <a:pt x="17208" y="17208"/>
                      </a:lnTo>
                      <a:lnTo>
                        <a:pt x="4615" y="35897"/>
                      </a:lnTo>
                      <a:lnTo>
                        <a:pt x="0" y="58800"/>
                      </a:lnTo>
                      <a:lnTo>
                        <a:pt x="0" y="352425"/>
                      </a:lnTo>
                      <a:lnTo>
                        <a:pt x="2170049" y="352425"/>
                      </a:lnTo>
                      <a:lnTo>
                        <a:pt x="2192952" y="347809"/>
                      </a:lnTo>
                      <a:lnTo>
                        <a:pt x="2211641" y="335216"/>
                      </a:lnTo>
                      <a:lnTo>
                        <a:pt x="2224234" y="316527"/>
                      </a:lnTo>
                      <a:lnTo>
                        <a:pt x="2228850" y="293624"/>
                      </a:lnTo>
                      <a:lnTo>
                        <a:pt x="2228850" y="0"/>
                      </a:lnTo>
                      <a:close/>
                    </a:path>
                  </a:pathLst>
                </a:custGeom>
                <a:grpFill/>
                <a:ln>
                  <a:solidFill>
                    <a:srgbClr val="6D1919"/>
                  </a:solidFill>
                </a:ln>
              </p:spPr>
              <p:txBody>
                <a:bodyPr wrap="square" lIns="0" tIns="0" rIns="0" bIns="0" rtlCol="0"/>
                <a:lstStyle/>
                <a:p>
                  <a:endParaRPr/>
                </a:p>
              </p:txBody>
            </p:sp>
            <p:sp>
              <p:nvSpPr>
                <p:cNvPr id="8" name="object 8"/>
                <p:cNvSpPr/>
                <p:nvPr/>
              </p:nvSpPr>
              <p:spPr>
                <a:xfrm>
                  <a:off x="8124825" y="276225"/>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chemeClr val="accent2">
                    <a:lumMod val="50000"/>
                  </a:schemeClr>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620657" y="744859"/>
                <a:ext cx="6925139" cy="3525517"/>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a:grpFill/>
            </p:spPr>
            <p:txBody>
              <a:bodyPr vert="horz" wrap="square" lIns="0" tIns="125730" rIns="0" bIns="0" rtlCol="0">
                <a:spAutoFit/>
              </a:bodyPr>
              <a:lstStyle/>
              <a:p>
                <a:pPr lvl="0"/>
                <a:r>
                  <a:rPr lang="en-GB" sz="1000" dirty="0">
                    <a:latin typeface="Calibri"/>
                    <a:cs typeface="Calibri"/>
                  </a:rPr>
                  <a:t>I</a:t>
                </a:r>
                <a:r>
                  <a:rPr sz="1000" dirty="0">
                    <a:latin typeface="Calibri"/>
                    <a:cs typeface="Calibri"/>
                  </a:rPr>
                  <a:t>n</a:t>
                </a:r>
                <a:r>
                  <a:rPr sz="1000" spc="-20" dirty="0">
                    <a:latin typeface="Calibri"/>
                    <a:cs typeface="Calibri"/>
                  </a:rPr>
                  <a:t> </a:t>
                </a:r>
                <a:r>
                  <a:rPr sz="1000" b="1" dirty="0">
                    <a:latin typeface="Calibri"/>
                    <a:cs typeface="Calibri"/>
                  </a:rPr>
                  <a:t>English</a:t>
                </a:r>
                <a:r>
                  <a:rPr sz="1000" dirty="0">
                    <a:latin typeface="Calibri"/>
                    <a:cs typeface="Calibri"/>
                  </a:rPr>
                  <a:t>,</a:t>
                </a:r>
                <a:r>
                  <a:rPr sz="1000" spc="-20" dirty="0">
                    <a:latin typeface="Calibri"/>
                    <a:cs typeface="Calibri"/>
                  </a:rPr>
                  <a:t> </a:t>
                </a:r>
                <a:r>
                  <a:rPr lang="en-US" sz="1000" spc="-20" dirty="0">
                    <a:latin typeface="Calibri"/>
                    <a:cs typeface="Calibri"/>
                  </a:rPr>
                  <a:t>we will be looking at four main book studies which are “James and the Giant Peach, BFG, Matilda and Charlie and the Chocolate Factory. The key skills we will be focusing on are, </a:t>
                </a:r>
                <a:r>
                  <a:rPr lang="en-GB" sz="900" dirty="0"/>
                  <a:t>discussing and recording ideas for bibliography, use headings and sub-headings, read aloud their own writing, retrieve and record information from non-fiction increasing their familiarity</a:t>
                </a:r>
              </a:p>
              <a:p>
                <a:r>
                  <a:rPr lang="en-GB" sz="900" dirty="0"/>
                  <a:t>drawing inferences such as inferring characters’ feelings, thoughts and motives from their actions. We will also work on organising paragraphs around a theme, writing narratives including creating settings, characters and a plot. We will be working on using rich vocabulary in our writing and making inferences to justify opinions on the characters.  </a:t>
                </a:r>
                <a:endParaRPr lang="en-GB" sz="1000" spc="-20" dirty="0">
                  <a:latin typeface="Calibri"/>
                  <a:cs typeface="Calibri"/>
                </a:endParaRPr>
              </a:p>
              <a:p>
                <a:pPr marL="12700" marR="16510">
                  <a:lnSpc>
                    <a:spcPct val="109700"/>
                  </a:lnSpc>
                  <a:spcBef>
                    <a:spcPts val="515"/>
                  </a:spcBef>
                </a:pPr>
                <a:r>
                  <a:rPr sz="1000" dirty="0">
                    <a:latin typeface="Calibri"/>
                    <a:cs typeface="Calibri"/>
                  </a:rPr>
                  <a:t>In</a:t>
                </a:r>
                <a:r>
                  <a:rPr sz="1000" spc="-15" dirty="0">
                    <a:latin typeface="Calibri"/>
                    <a:cs typeface="Calibri"/>
                  </a:rPr>
                  <a:t> </a:t>
                </a:r>
                <a:r>
                  <a:rPr sz="1000" b="1" dirty="0">
                    <a:latin typeface="Calibri"/>
                    <a:cs typeface="Calibri"/>
                  </a:rPr>
                  <a:t>Maths</a:t>
                </a:r>
                <a:r>
                  <a:rPr sz="1000" dirty="0">
                    <a:latin typeface="Calibri"/>
                    <a:cs typeface="Calibri"/>
                  </a:rPr>
                  <a:t>,</a:t>
                </a:r>
                <a:r>
                  <a:rPr sz="1000" spc="-20" dirty="0">
                    <a:latin typeface="Calibri"/>
                    <a:cs typeface="Calibri"/>
                  </a:rPr>
                  <a:t> </a:t>
                </a:r>
                <a:r>
                  <a:rPr lang="en-US" sz="1000" spc="-20" dirty="0">
                    <a:latin typeface="Calibri"/>
                    <a:cs typeface="Calibri"/>
                  </a:rPr>
                  <a:t> we will be looking at place value where we will be counting in hundreds and thousands. We will also be finding 1 more or 1 less, estimating on a number line to 1000, comparing and ordering numbers to 1000 and counting in 50’s. We will also be adding and subtracting 1’s, 10’s and 100’s, spotting patterns and making connections when adding. We will also be adding 2, 3 and 4 digit numbers as well as estimating answers. We will also be making multiplies of 2’s, 3’s, 4’s, 5’s, 6’s, 7’s, 8’s and 9’s. We will also be looking at division and focusing on our 11’s and 12’s timetables. </a:t>
                </a:r>
              </a:p>
              <a:p>
                <a:pPr marL="12700" marR="16510">
                  <a:lnSpc>
                    <a:spcPct val="109700"/>
                  </a:lnSpc>
                  <a:spcBef>
                    <a:spcPts val="515"/>
                  </a:spcBef>
                </a:pPr>
                <a:r>
                  <a:rPr lang="en-US" sz="1000" dirty="0">
                    <a:latin typeface="Calibri"/>
                    <a:cs typeface="Calibri"/>
                  </a:rPr>
                  <a:t>I</a:t>
                </a:r>
                <a:r>
                  <a:rPr sz="1000" dirty="0">
                    <a:latin typeface="Calibri"/>
                    <a:cs typeface="Calibri"/>
                  </a:rPr>
                  <a:t>n</a:t>
                </a:r>
                <a:r>
                  <a:rPr sz="1000" spc="-10" dirty="0">
                    <a:latin typeface="Calibri"/>
                    <a:cs typeface="Calibri"/>
                  </a:rPr>
                  <a:t> </a:t>
                </a:r>
                <a:r>
                  <a:rPr sz="1000" b="1" dirty="0">
                    <a:latin typeface="Calibri"/>
                    <a:cs typeface="Calibri"/>
                  </a:rPr>
                  <a:t>Science</a:t>
                </a:r>
                <a:r>
                  <a:rPr sz="1000" dirty="0">
                    <a:latin typeface="Calibri"/>
                    <a:cs typeface="Calibri"/>
                  </a:rPr>
                  <a:t>,</a:t>
                </a:r>
                <a:r>
                  <a:rPr sz="1000" spc="-15" dirty="0">
                    <a:latin typeface="Calibri"/>
                    <a:cs typeface="Calibri"/>
                  </a:rPr>
                  <a:t> </a:t>
                </a:r>
                <a:r>
                  <a:rPr lang="en-US" sz="1000" spc="-15" dirty="0">
                    <a:latin typeface="Calibri"/>
                    <a:cs typeface="Calibri"/>
                  </a:rPr>
                  <a:t>we will be looking at Animals including humans in the first half term. We will be exploring the 5 key groups of food, learning about nutrients, different types of skeletons including animals and the role of muscles. In autumn term 2 we will be looking at the unit of rocks from developing experts. We will look at the formation and properties of rocks, weathering and the suitability of rocks for different purposes, explore how water effects rocks, understanding how fossils are formed and exploring different types of soil. </a:t>
                </a:r>
              </a:p>
              <a:p>
                <a:pPr marL="12700" marR="16510">
                  <a:lnSpc>
                    <a:spcPct val="109700"/>
                  </a:lnSpc>
                  <a:spcBef>
                    <a:spcPts val="515"/>
                  </a:spcBef>
                </a:pPr>
                <a:r>
                  <a:rPr sz="1000" dirty="0">
                    <a:latin typeface="Calibri"/>
                    <a:cs typeface="Calibri"/>
                  </a:rPr>
                  <a:t>In</a:t>
                </a:r>
                <a:r>
                  <a:rPr sz="1000" spc="-10" dirty="0">
                    <a:latin typeface="Calibri"/>
                    <a:cs typeface="Calibri"/>
                  </a:rPr>
                  <a:t> </a:t>
                </a:r>
                <a:r>
                  <a:rPr lang="en-GB" sz="1000" b="1" spc="-10" dirty="0">
                    <a:latin typeface="Calibri"/>
                    <a:cs typeface="Calibri"/>
                  </a:rPr>
                  <a:t>Religious Education</a:t>
                </a:r>
                <a:r>
                  <a:rPr sz="1000" spc="-10" dirty="0">
                    <a:latin typeface="Calibri"/>
                    <a:cs typeface="Calibri"/>
                  </a:rPr>
                  <a:t>,</a:t>
                </a:r>
                <a:r>
                  <a:rPr lang="en-GB" sz="1000" spc="-10" dirty="0">
                    <a:latin typeface="Calibri"/>
                    <a:cs typeface="Calibri"/>
                  </a:rPr>
                  <a:t> we will be diving deeper into looking at creation. We will be looking at what Christians learn from the creation story from a theology </a:t>
                </a:r>
                <a:r>
                  <a:rPr lang="en-GB" sz="1000" spc="-10" dirty="0" err="1">
                    <a:latin typeface="Calibri"/>
                    <a:cs typeface="Calibri"/>
                  </a:rPr>
                  <a:t>lense</a:t>
                </a:r>
                <a:r>
                  <a:rPr lang="en-GB" sz="1000" spc="-10" dirty="0">
                    <a:latin typeface="Calibri"/>
                    <a:cs typeface="Calibri"/>
                  </a:rPr>
                  <a:t>. We will also be looking at how events shape beliefs, how people interpret the bible and how Christians talk to God. We will also recognise what charity work Christians do in their community and how people express towards a religion. In the second half of the term we will also be looking at the people of God and exploring the story of </a:t>
                </a:r>
                <a:r>
                  <a:rPr lang="en-GB" sz="900" dirty="0"/>
                  <a:t>Abraham and Isaac. We will be looking at the idea of Jesus as the trinity and explain the role of the father of the trinity. Alongside this we will look at the role of the holy spirit. </a:t>
                </a:r>
                <a:endParaRPr lang="en-GB" sz="9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204770" y="2228996"/>
              <a:ext cx="3053315" cy="1541054"/>
              <a:chOff x="-139078" y="2250684"/>
              <a:chExt cx="3053315" cy="1541054"/>
            </a:xfrm>
            <a:grpFill/>
          </p:grpSpPr>
          <p:sp>
            <p:nvSpPr>
              <p:cNvPr id="15" name="object 15"/>
              <p:cNvSpPr/>
              <p:nvPr/>
            </p:nvSpPr>
            <p:spPr>
              <a:xfrm>
                <a:off x="-139078" y="2250684"/>
                <a:ext cx="3053315" cy="948495"/>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grpFill/>
              <a:ln>
                <a:solidFill>
                  <a:schemeClr val="accent2">
                    <a:lumMod val="75000"/>
                  </a:schemeClr>
                </a:solidFill>
              </a:ln>
            </p:spPr>
            <p:txBody>
              <a:bodyPr wrap="square" lIns="0" tIns="0" rIns="0" bIns="0" rtlCol="0"/>
              <a:lstStyle/>
              <a:p>
                <a:endParaRPr/>
              </a:p>
            </p:txBody>
          </p:sp>
          <p:sp>
            <p:nvSpPr>
              <p:cNvPr id="18" name="object 18"/>
              <p:cNvSpPr txBox="1"/>
              <p:nvPr/>
            </p:nvSpPr>
            <p:spPr>
              <a:xfrm>
                <a:off x="417068" y="3253257"/>
                <a:ext cx="2084705" cy="538481"/>
              </a:xfrm>
              <a:prstGeom prst="rect">
                <a:avLst/>
              </a:prstGeom>
              <a:grpFill/>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7595" cy="1447996"/>
              <a:chOff x="8055609" y="2866390"/>
              <a:chExt cx="2347595" cy="1447996"/>
            </a:xfrm>
            <a:grpFill/>
          </p:grpSpPr>
          <p:grpSp>
            <p:nvGrpSpPr>
              <p:cNvPr id="19" name="object 19"/>
              <p:cNvGrpSpPr/>
              <p:nvPr/>
            </p:nvGrpSpPr>
            <p:grpSpPr>
              <a:xfrm>
                <a:off x="8055609" y="2866390"/>
                <a:ext cx="2347595" cy="1403985"/>
                <a:chOff x="8055609" y="2866390"/>
                <a:chExt cx="2347595" cy="1403985"/>
              </a:xfrm>
              <a:grp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a:p>
              </p:txBody>
            </p:sp>
          </p:grpSp>
          <p:sp>
            <p:nvSpPr>
              <p:cNvPr id="23" name="object 23"/>
              <p:cNvSpPr txBox="1"/>
              <p:nvPr/>
            </p:nvSpPr>
            <p:spPr>
              <a:xfrm>
                <a:off x="8180794" y="3124445"/>
                <a:ext cx="2190824" cy="1189941"/>
              </a:xfrm>
              <a:prstGeom prst="rect">
                <a:avLst/>
              </a:prstGeom>
              <a:grpFill/>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sz="1000" spc="-15" dirty="0">
                    <a:latin typeface="Calibri"/>
                    <a:cs typeface="Calibri"/>
                  </a:rPr>
                  <a:t> </a:t>
                </a:r>
                <a:r>
                  <a:rPr lang="en-GB" sz="1000" b="1" spc="-15" dirty="0">
                    <a:latin typeface="Calibri"/>
                    <a:cs typeface="Calibri"/>
                  </a:rPr>
                  <a:t>History</a:t>
                </a:r>
                <a:r>
                  <a:rPr sz="1000" b="1" spc="-5" dirty="0">
                    <a:latin typeface="Calibri"/>
                    <a:cs typeface="Calibri"/>
                  </a:rPr>
                  <a:t> </a:t>
                </a:r>
                <a:r>
                  <a:rPr sz="1000" dirty="0">
                    <a:latin typeface="Calibri"/>
                    <a:cs typeface="Calibri"/>
                  </a:rPr>
                  <a:t>we</a:t>
                </a:r>
                <a:r>
                  <a:rPr lang="en-US" sz="1000" dirty="0">
                    <a:latin typeface="Calibri"/>
                    <a:cs typeface="Calibri"/>
                  </a:rPr>
                  <a:t> will be learning about the effects of changes in Britain from the stone age to the Iron age. We will be researching different parts of stone age and understanding the effects it has on today. We will also be asking questions to widen our knowledge further.  </a:t>
                </a:r>
                <a:endParaRPr lang="en-GB" sz="1000" dirty="0">
                  <a:latin typeface="Calibri"/>
                  <a:cs typeface="Calibri"/>
                </a:endParaRPr>
              </a:p>
            </p:txBody>
          </p:sp>
          <p:sp>
            <p:nvSpPr>
              <p:cNvPr id="22" name="object 22"/>
              <p:cNvSpPr txBox="1"/>
              <p:nvPr/>
            </p:nvSpPr>
            <p:spPr>
              <a:xfrm>
                <a:off x="9038717" y="2952830"/>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80968" cy="1414215"/>
              <a:chOff x="5449570" y="2866390"/>
              <a:chExt cx="2380968" cy="1414215"/>
            </a:xfrm>
            <a:grpFill/>
          </p:grpSpPr>
          <p:grpSp>
            <p:nvGrpSpPr>
              <p:cNvPr id="24" name="object 24"/>
              <p:cNvGrpSpPr/>
              <p:nvPr/>
            </p:nvGrpSpPr>
            <p:grpSpPr>
              <a:xfrm>
                <a:off x="5449570" y="2866390"/>
                <a:ext cx="2347595" cy="1404620"/>
                <a:chOff x="5449570" y="2866390"/>
                <a:chExt cx="2347595" cy="1404620"/>
              </a:xfrm>
              <a:grp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a:p>
              </p:txBody>
            </p:sp>
          </p:grpSp>
          <p:sp>
            <p:nvSpPr>
              <p:cNvPr id="27" name="object 27"/>
              <p:cNvSpPr txBox="1"/>
              <p:nvPr/>
            </p:nvSpPr>
            <p:spPr>
              <a:xfrm>
                <a:off x="6480924" y="2884028"/>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479167" y="3101051"/>
                <a:ext cx="2351371" cy="1179554"/>
              </a:xfrm>
              <a:prstGeom prst="rect">
                <a:avLst/>
              </a:prstGeom>
              <a:grpFill/>
            </p:spPr>
            <p:txBody>
              <a:bodyPr vert="horz" wrap="square" lIns="0" tIns="13335" rIns="0" bIns="0" rtlCol="0">
                <a:spAutoFit/>
              </a:bodyPr>
              <a:lstStyle/>
              <a:p>
                <a:pPr marL="12700" marR="5080">
                  <a:lnSpc>
                    <a:spcPct val="108500"/>
                  </a:lnSpc>
                  <a:spcBef>
                    <a:spcPts val="105"/>
                  </a:spcBef>
                </a:pPr>
                <a:r>
                  <a:rPr sz="1000" dirty="0">
                    <a:latin typeface="Calibri"/>
                    <a:cs typeface="Calibri"/>
                  </a:rPr>
                  <a:t>In</a:t>
                </a:r>
                <a:r>
                  <a:rPr sz="1000" spc="-15" dirty="0">
                    <a:latin typeface="Calibri"/>
                    <a:cs typeface="Calibri"/>
                  </a:rPr>
                  <a:t> </a:t>
                </a:r>
                <a:r>
                  <a:rPr lang="en-GB" sz="1000" b="1" dirty="0">
                    <a:latin typeface="Calibri"/>
                    <a:cs typeface="Calibri"/>
                  </a:rPr>
                  <a:t>Computing</a:t>
                </a:r>
                <a:r>
                  <a:rPr sz="1000" b="1" spc="-10" dirty="0">
                    <a:latin typeface="Calibri"/>
                    <a:cs typeface="Calibri"/>
                  </a:rPr>
                  <a:t> </a:t>
                </a:r>
                <a:r>
                  <a:rPr sz="1000" dirty="0">
                    <a:latin typeface="Calibri"/>
                    <a:cs typeface="Calibri"/>
                  </a:rPr>
                  <a:t>we</a:t>
                </a:r>
                <a:r>
                  <a:rPr sz="1000" spc="-25" dirty="0">
                    <a:latin typeface="Calibri"/>
                    <a:cs typeface="Calibri"/>
                  </a:rPr>
                  <a:t> </a:t>
                </a:r>
                <a:r>
                  <a:rPr sz="1000" dirty="0">
                    <a:latin typeface="Calibri"/>
                    <a:cs typeface="Calibri"/>
                  </a:rPr>
                  <a:t>will</a:t>
                </a:r>
                <a:r>
                  <a:rPr lang="en-GB" sz="1000" dirty="0">
                    <a:latin typeface="Calibri"/>
                    <a:cs typeface="Calibri"/>
                  </a:rPr>
                  <a:t> </a:t>
                </a:r>
                <a:r>
                  <a:rPr lang="en-GB" sz="1000" dirty="0">
                    <a:latin typeface="+mn-lt"/>
                  </a:rPr>
                  <a:t>use 2Code to create a program, repetition commands and if statements. We will debug a programme and introduce variables to our codes. We will learn how to keep ourselves safe online. We will use 2Calculate to learn how to use formulas on  spreadsheet</a:t>
                </a:r>
                <a:r>
                  <a:rPr lang="en-GB" sz="1000" dirty="0">
                    <a:latin typeface="Calibri"/>
                    <a:cs typeface="Calibri"/>
                  </a:rPr>
                  <a:t>.</a:t>
                </a: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61652" y="5889863"/>
              <a:ext cx="2364399" cy="1643072"/>
              <a:chOff x="2185670" y="4359910"/>
              <a:chExt cx="2079625" cy="1656911"/>
            </a:xfrm>
            <a:grpFill/>
          </p:grpSpPr>
          <p:grpSp>
            <p:nvGrpSpPr>
              <p:cNvPr id="48" name="object 48"/>
              <p:cNvGrpSpPr/>
              <p:nvPr/>
            </p:nvGrpSpPr>
            <p:grpSpPr>
              <a:xfrm>
                <a:off x="2185670" y="4359910"/>
                <a:ext cx="2079625" cy="1566545"/>
                <a:chOff x="2185670" y="4359910"/>
                <a:chExt cx="2079625" cy="1566545"/>
              </a:xfrm>
              <a:grp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a:p>
              </p:txBody>
            </p:sp>
            <p:sp>
              <p:nvSpPr>
                <p:cNvPr id="50" name="object 50"/>
                <p:cNvSpPr/>
                <p:nvPr/>
              </p:nvSpPr>
              <p:spPr>
                <a:xfrm>
                  <a:off x="219202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9338" y="4646155"/>
                <a:ext cx="2069608" cy="1370666"/>
              </a:xfrm>
              <a:prstGeom prst="rect">
                <a:avLst/>
              </a:prstGeom>
              <a:grpFill/>
            </p:spPr>
            <p:txBody>
              <a:bodyPr vert="horz" wrap="square" lIns="0" tIns="13335" rIns="0" bIns="0" rtlCol="0">
                <a:spAutoFit/>
              </a:bodyPr>
              <a:lstStyle/>
              <a:p>
                <a:pPr marL="12700" marR="5080">
                  <a:lnSpc>
                    <a:spcPct val="109600"/>
                  </a:lnSpc>
                  <a:spcBef>
                    <a:spcPts val="105"/>
                  </a:spcBef>
                </a:pPr>
                <a:r>
                  <a:rPr lang="en-GB" sz="1000" dirty="0">
                    <a:latin typeface="Calibri"/>
                    <a:cs typeface="Calibri"/>
                  </a:rPr>
                  <a:t> </a:t>
                </a:r>
                <a:r>
                  <a:rPr lang="en-GB" sz="1000" dirty="0">
                    <a:latin typeface="Calibri Light" panose="020F0302020204030204" pitchFamily="34" charset="0"/>
                    <a:ea typeface="Calibri Light" panose="020F0302020204030204" pitchFamily="34" charset="0"/>
                    <a:cs typeface="Calibri Light" panose="020F0302020204030204" pitchFamily="34" charset="0"/>
                  </a:rPr>
                  <a:t>In</a:t>
                </a:r>
                <a:r>
                  <a:rPr lang="en-GB" sz="1000" spc="-15" dirty="0">
                    <a:latin typeface="Calibri Light" panose="020F0302020204030204" pitchFamily="34" charset="0"/>
                    <a:ea typeface="Calibri Light" panose="020F0302020204030204" pitchFamily="34" charset="0"/>
                    <a:cs typeface="Calibri Light" panose="020F0302020204030204" pitchFamily="34" charset="0"/>
                  </a:rPr>
                  <a:t> </a:t>
                </a:r>
                <a:r>
                  <a:rPr lang="en-GB" sz="1000" b="1" dirty="0">
                    <a:latin typeface="Calibri Light" panose="020F0302020204030204" pitchFamily="34" charset="0"/>
                    <a:ea typeface="Calibri Light" panose="020F0302020204030204" pitchFamily="34" charset="0"/>
                    <a:cs typeface="Calibri Light" panose="020F0302020204030204" pitchFamily="34" charset="0"/>
                  </a:rPr>
                  <a:t>Art we will </a:t>
                </a:r>
                <a:r>
                  <a:rPr lang="en-GB" sz="1000" dirty="0">
                    <a:latin typeface="Calibri Light" panose="020F0302020204030204" pitchFamily="34" charset="0"/>
                    <a:ea typeface="Calibri Light" panose="020F0302020204030204" pitchFamily="34" charset="0"/>
                    <a:cs typeface="Calibri Light" panose="020F0302020204030204" pitchFamily="34" charset="0"/>
                  </a:rPr>
                  <a:t>create different effects by using a variety techniques such as bleeds, washes, and splashes. We will sketch a Roald Dahl character first and then use different paints such as oil and water colours to compare different effects. We will also study the artist Quentin Blake and look at  the importance of his work. </a:t>
                </a:r>
                <a:endParaRPr lang="en-GB"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179396" y="3187270"/>
              <a:ext cx="7886919" cy="4242108"/>
              <a:chOff x="1518977" y="1701686"/>
              <a:chExt cx="6977957" cy="4212704"/>
            </a:xfrm>
            <a:grpFill/>
          </p:grpSpPr>
          <p:grpSp>
            <p:nvGrpSpPr>
              <p:cNvPr id="53" name="object 53"/>
              <p:cNvGrpSpPr/>
              <p:nvPr/>
            </p:nvGrpSpPr>
            <p:grpSpPr>
              <a:xfrm>
                <a:off x="1518977" y="1701686"/>
                <a:ext cx="6977957" cy="4212704"/>
                <a:chOff x="1518977" y="1701686"/>
                <a:chExt cx="6977957" cy="4212704"/>
              </a:xfrm>
              <a:grp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1"/>
                  </a:solidFill>
                </a:ln>
              </p:spPr>
              <p:txBody>
                <a:bodyPr wrap="square" lIns="0" tIns="0" rIns="0" bIns="0" rtlCol="0"/>
                <a:lstStyle/>
                <a:p>
                  <a:endParaRPr/>
                </a:p>
              </p:txBody>
            </p:sp>
            <p:sp>
              <p:nvSpPr>
                <p:cNvPr id="55" name="object 55"/>
                <p:cNvSpPr/>
                <p:nvPr/>
              </p:nvSpPr>
              <p:spPr>
                <a:xfrm>
                  <a:off x="1518977" y="1701686"/>
                  <a:ext cx="2622999" cy="994809"/>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75000"/>
                    </a:schemeClr>
                  </a:solidFill>
                </a:ln>
              </p:spPr>
              <p:txBody>
                <a:bodyPr wrap="square" lIns="0" tIns="0" rIns="0" bIns="0" rtlCol="0"/>
                <a:lstStyle/>
                <a:p>
                  <a:endParaRPr/>
                </a:p>
              </p:txBody>
            </p:sp>
          </p:grpSp>
          <p:sp>
            <p:nvSpPr>
              <p:cNvPr id="56" name="object 56"/>
              <p:cNvSpPr txBox="1"/>
              <p:nvPr/>
            </p:nvSpPr>
            <p:spPr>
              <a:xfrm>
                <a:off x="3038881" y="1851979"/>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9"/>
              <a:ext cx="2301041" cy="1564691"/>
              <a:chOff x="4298950" y="4356100"/>
              <a:chExt cx="2079625" cy="1566545"/>
            </a:xfrm>
            <a:grpFill/>
          </p:grpSpPr>
          <p:grpSp>
            <p:nvGrpSpPr>
              <p:cNvPr id="58" name="object 58"/>
              <p:cNvGrpSpPr/>
              <p:nvPr/>
            </p:nvGrpSpPr>
            <p:grpSpPr>
              <a:xfrm>
                <a:off x="4298950" y="4356100"/>
                <a:ext cx="2079625" cy="1566545"/>
                <a:chOff x="4298950" y="4356100"/>
                <a:chExt cx="2079625" cy="1566545"/>
              </a:xfrm>
              <a:grp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2046" y="4415002"/>
                <a:ext cx="1126490" cy="312420"/>
              </a:xfrm>
              <a:prstGeom prst="rect">
                <a:avLst/>
              </a:prstGeom>
              <a:solidFill>
                <a:schemeClr val="accent2">
                  <a:lumMod val="50000"/>
                </a:schemeClr>
              </a:solidFill>
              <a:ln>
                <a:solidFill>
                  <a:schemeClr val="accent2">
                    <a:lumMod val="75000"/>
                  </a:schemeClr>
                </a:solidFill>
              </a:ln>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43153" y="4697708"/>
                <a:ext cx="1991218" cy="1188398"/>
              </a:xfrm>
              <a:prstGeom prst="rect">
                <a:avLst/>
              </a:prstGeom>
              <a:grpFill/>
            </p:spPr>
            <p:txBody>
              <a:bodyPr vert="horz" wrap="square" lIns="0" tIns="11430" rIns="0" bIns="0" rtlCol="0">
                <a:spAutoFit/>
              </a:bodyPr>
              <a:lstStyle/>
              <a:p>
                <a:pPr marL="12700" marR="5080">
                  <a:lnSpc>
                    <a:spcPct val="109800"/>
                  </a:lnSpc>
                  <a:spcBef>
                    <a:spcPts val="90"/>
                  </a:spcBef>
                </a:pPr>
                <a:r>
                  <a:rPr sz="1000" dirty="0">
                    <a:latin typeface="Calibri"/>
                    <a:cs typeface="Calibri"/>
                  </a:rPr>
                  <a:t>In</a:t>
                </a:r>
                <a:r>
                  <a:rPr sz="1000" spc="-15" dirty="0">
                    <a:latin typeface="Calibri"/>
                    <a:cs typeface="Calibri"/>
                  </a:rPr>
                  <a:t> </a:t>
                </a:r>
                <a:r>
                  <a:rPr sz="1000" b="1" dirty="0">
                    <a:latin typeface="Calibri"/>
                    <a:cs typeface="Calibri"/>
                  </a:rPr>
                  <a:t>Music</a:t>
                </a:r>
                <a:r>
                  <a:rPr lang="en-GB" sz="1000" b="1" dirty="0">
                    <a:latin typeface="Calibri"/>
                    <a:cs typeface="Calibri"/>
                  </a:rPr>
                  <a:t> </a:t>
                </a:r>
                <a:r>
                  <a:rPr lang="en-GB" sz="1000" dirty="0">
                    <a:latin typeface="Calibri"/>
                    <a:cs typeface="Calibri"/>
                  </a:rPr>
                  <a:t>we will listening , appraising, singing</a:t>
                </a:r>
                <a:r>
                  <a:rPr lang="en-GB" sz="1000" b="1" dirty="0">
                    <a:latin typeface="Calibri"/>
                    <a:cs typeface="Calibri"/>
                  </a:rPr>
                  <a:t> </a:t>
                </a:r>
                <a:r>
                  <a:rPr lang="en-GB" sz="1000" b="1" spc="-10" dirty="0">
                    <a:latin typeface="Calibri"/>
                    <a:cs typeface="Calibri"/>
                  </a:rPr>
                  <a:t>, </a:t>
                </a:r>
                <a:r>
                  <a:rPr lang="en-GB" sz="1000" spc="-10" dirty="0">
                    <a:latin typeface="Calibri"/>
                    <a:cs typeface="Calibri"/>
                  </a:rPr>
                  <a:t>finding the pulse and the rhythm of Mama Mia. We will also be </a:t>
                </a:r>
                <a:r>
                  <a:rPr lang="en-GB" sz="1000" dirty="0"/>
                  <a:t>exploring and developing playing skills using the glockenspiel. This will develop our reading of notation and working as ensemble to create music. </a:t>
                </a:r>
                <a:endParaRPr lang="en-GB"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38"/>
              <a:ext cx="2259837" cy="1459117"/>
              <a:chOff x="60325" y="4356100"/>
              <a:chExt cx="2079625" cy="1566545"/>
            </a:xfrm>
            <a:grpFill/>
          </p:grpSpPr>
          <p:grpSp>
            <p:nvGrpSpPr>
              <p:cNvPr id="77" name="object 77"/>
              <p:cNvGrpSpPr/>
              <p:nvPr/>
            </p:nvGrpSpPr>
            <p:grpSpPr>
              <a:xfrm>
                <a:off x="60325" y="4356100"/>
                <a:ext cx="2079625" cy="1566545"/>
                <a:chOff x="60325" y="4356100"/>
                <a:chExt cx="2079625" cy="1566545"/>
              </a:xfrm>
              <a:grp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74449" y="4702536"/>
                <a:ext cx="2050438" cy="1093745"/>
              </a:xfrm>
              <a:prstGeom prst="rect">
                <a:avLst/>
              </a:prstGeom>
              <a:grpFill/>
            </p:spPr>
            <p:txBody>
              <a:bodyPr vert="horz" wrap="square" lIns="0" tIns="11430" rIns="0" bIns="0" rtlCol="0">
                <a:spAutoFit/>
              </a:bodyPr>
              <a:lstStyle/>
              <a:p>
                <a:pPr marL="12700" marR="5080">
                  <a:lnSpc>
                    <a:spcPct val="109800"/>
                  </a:lnSpc>
                  <a:spcBef>
                    <a:spcPts val="90"/>
                  </a:spcBef>
                </a:pPr>
                <a:r>
                  <a:rPr sz="1000" dirty="0">
                    <a:latin typeface="Calibri"/>
                    <a:cs typeface="Calibri"/>
                  </a:rPr>
                  <a:t>In</a:t>
                </a:r>
                <a:r>
                  <a:rPr sz="1000" spc="-15" dirty="0">
                    <a:latin typeface="Calibri"/>
                    <a:cs typeface="Calibri"/>
                  </a:rPr>
                  <a:t> </a:t>
                </a:r>
                <a:r>
                  <a:rPr sz="1000" b="1" dirty="0">
                    <a:latin typeface="Calibri"/>
                    <a:cs typeface="Calibri"/>
                  </a:rPr>
                  <a:t>D&amp;T</a:t>
                </a:r>
                <a:r>
                  <a:rPr lang="en-GB" sz="1000" dirty="0">
                    <a:latin typeface="Calibri"/>
                    <a:cs typeface="Calibri"/>
                  </a:rPr>
                  <a:t> we will be making a clay </a:t>
                </a:r>
                <a:r>
                  <a:rPr lang="en-GB" sz="1000" dirty="0">
                    <a:latin typeface="Calibri Light" panose="020F0302020204030204" pitchFamily="34" charset="0"/>
                    <a:ea typeface="Calibri Light" panose="020F0302020204030204" pitchFamily="34" charset="0"/>
                    <a:cs typeface="Calibri Light" panose="020F0302020204030204" pitchFamily="34" charset="0"/>
                  </a:rPr>
                  <a:t>character from the Roald Dahl books. We will learn the technique of how to use the material and different artists sculptors. We will also plan how it is going to be made and once finished evaluate the outcome. </a:t>
                </a:r>
                <a:endParaRPr lang="en-GB" sz="1000" b="1" spc="-1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8950" y="5886485"/>
              <a:ext cx="2246036" cy="1534471"/>
              <a:chOff x="8520430" y="4291329"/>
              <a:chExt cx="2078989" cy="1566545"/>
            </a:xfrm>
            <a:grpFill/>
          </p:grpSpPr>
          <p:grpSp>
            <p:nvGrpSpPr>
              <p:cNvPr id="82" name="object 82"/>
              <p:cNvGrpSpPr/>
              <p:nvPr/>
            </p:nvGrpSpPr>
            <p:grpSpPr>
              <a:xfrm>
                <a:off x="8520430" y="4291329"/>
                <a:ext cx="2078989" cy="1566545"/>
                <a:chOff x="8520430" y="4291329"/>
                <a:chExt cx="2078989" cy="1566545"/>
              </a:xfrm>
              <a:grp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a:p>
              </p:txBody>
            </p:sp>
            <p:sp>
              <p:nvSpPr>
                <p:cNvPr id="84" name="object 84"/>
                <p:cNvSpPr/>
                <p:nvPr/>
              </p:nvSpPr>
              <p:spPr>
                <a:xfrm>
                  <a:off x="8526780"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a:p>
              </p:txBody>
            </p:sp>
          </p:grpSp>
          <p:sp>
            <p:nvSpPr>
              <p:cNvPr id="85" name="object 85"/>
              <p:cNvSpPr txBox="1"/>
              <p:nvPr/>
            </p:nvSpPr>
            <p:spPr>
              <a:xfrm>
                <a:off x="9423272" y="4350232"/>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658606" y="4625111"/>
                <a:ext cx="1854200" cy="1214814"/>
              </a:xfrm>
              <a:prstGeom prst="rect">
                <a:avLst/>
              </a:prstGeom>
              <a:grpFill/>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sz="1000" spc="-20" dirty="0">
                    <a:latin typeface="Calibri"/>
                    <a:cs typeface="Calibri"/>
                  </a:rPr>
                  <a:t> </a:t>
                </a:r>
                <a:r>
                  <a:rPr sz="1000" dirty="0">
                    <a:latin typeface="Calibri"/>
                    <a:cs typeface="Calibri"/>
                  </a:rPr>
                  <a:t>PSHE</a:t>
                </a:r>
                <a:r>
                  <a:rPr sz="1000" spc="-15" dirty="0">
                    <a:latin typeface="Calibri"/>
                    <a:cs typeface="Calibri"/>
                  </a:rPr>
                  <a:t> </a:t>
                </a:r>
                <a:r>
                  <a:rPr sz="1000" dirty="0">
                    <a:latin typeface="Calibri"/>
                    <a:cs typeface="Calibri"/>
                  </a:rPr>
                  <a:t>we</a:t>
                </a:r>
                <a:r>
                  <a:rPr sz="1000" spc="-25" dirty="0">
                    <a:latin typeface="Calibri"/>
                    <a:cs typeface="Calibri"/>
                  </a:rPr>
                  <a:t> </a:t>
                </a:r>
                <a:r>
                  <a:rPr sz="1000" dirty="0">
                    <a:latin typeface="Calibri"/>
                    <a:cs typeface="Calibri"/>
                  </a:rPr>
                  <a:t>will</a:t>
                </a:r>
                <a:r>
                  <a:rPr lang="en-GB" sz="1000" dirty="0">
                    <a:latin typeface="Calibri"/>
                    <a:cs typeface="Calibri"/>
                  </a:rPr>
                  <a:t> be looking at families and friendships. We will talk about positive friendships and how to respond to hurtful behaviour. We will understand how to recognise how to be respectful, how to cooperate, be polite and share. </a:t>
                </a:r>
                <a:r>
                  <a:rPr sz="1000" spc="-25" dirty="0">
                    <a:latin typeface="Calibri"/>
                    <a:cs typeface="Calibri"/>
                  </a:rPr>
                  <a:t> </a:t>
                </a:r>
                <a:endParaRPr lang="en-GB"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147604" y="197992"/>
              <a:ext cx="3104065" cy="1077288"/>
            </a:xfrm>
            <a:prstGeom prst="round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65822" y="4406228"/>
              <a:ext cx="2356275" cy="1412389"/>
              <a:chOff x="5455920" y="2872740"/>
              <a:chExt cx="2356275" cy="1412389"/>
            </a:xfrm>
            <a:grpFill/>
          </p:grpSpPr>
          <p:grpSp>
            <p:nvGrpSpPr>
              <p:cNvPr id="106" name="object 24">
                <a:extLst>
                  <a:ext uri="{FF2B5EF4-FFF2-40B4-BE49-F238E27FC236}">
                    <a16:creationId xmlns:a16="http://schemas.microsoft.com/office/drawing/2014/main" id="{0F8630BA-82C0-4C47-869C-17E3E819B3DD}"/>
                  </a:ext>
                </a:extLst>
              </p:cNvPr>
              <p:cNvGrpSpPr/>
              <p:nvPr/>
            </p:nvGrpSpPr>
            <p:grpSpPr>
              <a:xfrm>
                <a:off x="5455920" y="2872740"/>
                <a:ext cx="2356275" cy="1412389"/>
                <a:chOff x="5455920" y="2872740"/>
                <a:chExt cx="2356275" cy="1412389"/>
              </a:xfrm>
              <a:grp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110" name="object 26">
                  <a:extLst>
                    <a:ext uri="{FF2B5EF4-FFF2-40B4-BE49-F238E27FC236}">
                      <a16:creationId xmlns:a16="http://schemas.microsoft.com/office/drawing/2014/main" id="{D61BD57D-A26C-49B5-A2DC-1EC5FE34F75D}"/>
                    </a:ext>
                  </a:extLst>
                </p:cNvPr>
                <p:cNvSpPr/>
                <p:nvPr/>
              </p:nvSpPr>
              <p:spPr>
                <a:xfrm>
                  <a:off x="5477300" y="2893209"/>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631711" y="3102436"/>
                <a:ext cx="2069464" cy="1179554"/>
              </a:xfrm>
              <a:prstGeom prst="rect">
                <a:avLst/>
              </a:prstGeom>
              <a:grpFill/>
            </p:spPr>
            <p:txBody>
              <a:bodyPr vert="horz" wrap="square" lIns="0" tIns="13335" rIns="0" bIns="0" rtlCol="0">
                <a:spAutoFit/>
              </a:bodyPr>
              <a:lstStyle/>
              <a:p>
                <a:pPr marL="12700" marR="5080">
                  <a:lnSpc>
                    <a:spcPct val="108500"/>
                  </a:lnSpc>
                  <a:spcBef>
                    <a:spcPts val="105"/>
                  </a:spcBef>
                </a:pPr>
                <a:r>
                  <a:rPr sz="1000" dirty="0">
                    <a:latin typeface="Calibri"/>
                    <a:cs typeface="Calibri"/>
                  </a:rPr>
                  <a:t>In</a:t>
                </a:r>
                <a:r>
                  <a:rPr sz="1000" spc="-15" dirty="0">
                    <a:latin typeface="Calibri"/>
                    <a:cs typeface="Calibri"/>
                  </a:rPr>
                  <a:t> </a:t>
                </a:r>
                <a:r>
                  <a:rPr lang="en-GB" sz="1000" b="1" dirty="0">
                    <a:latin typeface="Calibri"/>
                    <a:cs typeface="Calibri"/>
                  </a:rPr>
                  <a:t>Geography</a:t>
                </a:r>
                <a:r>
                  <a:rPr sz="1000" b="1" spc="-10" dirty="0">
                    <a:latin typeface="Calibri"/>
                    <a:cs typeface="Calibri"/>
                  </a:rPr>
                  <a:t> </a:t>
                </a:r>
                <a:r>
                  <a:rPr sz="1000" dirty="0">
                    <a:latin typeface="Calibri"/>
                    <a:cs typeface="Calibri"/>
                  </a:rPr>
                  <a:t>we</a:t>
                </a:r>
                <a:r>
                  <a:rPr sz="1000" spc="-25" dirty="0">
                    <a:latin typeface="Calibri"/>
                    <a:cs typeface="Calibri"/>
                  </a:rPr>
                  <a:t> </a:t>
                </a:r>
                <a:r>
                  <a:rPr sz="1000" dirty="0">
                    <a:latin typeface="Calibri"/>
                    <a:cs typeface="Calibri"/>
                  </a:rPr>
                  <a:t>will</a:t>
                </a:r>
                <a:r>
                  <a:rPr lang="en-GB" sz="1000" dirty="0">
                    <a:latin typeface="Calibri"/>
                    <a:cs typeface="Calibri"/>
                  </a:rPr>
                  <a:t> be locating counties and cities of the UK. We will be also locating worlds countries using maps to focus on the key physical and human characteristics and major cities. We will be focusing on researching some of these cities.  </a:t>
                </a: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79396" y="1366111"/>
              <a:ext cx="3104065" cy="801940"/>
            </a:xfrm>
            <a:prstGeom prst="roundRect">
              <a:avLst/>
            </a:prstGeom>
            <a:solidFill>
              <a:schemeClr val="accent2">
                <a:lumMod val="5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bg1"/>
                  </a:solidFill>
                </a:rPr>
                <a:t>Amber</a:t>
              </a:r>
            </a:p>
            <a:p>
              <a:pPr algn="ctr"/>
              <a:r>
                <a:rPr lang="en-GB" sz="1400" dirty="0">
                  <a:solidFill>
                    <a:schemeClr val="bg1"/>
                  </a:solidFill>
                </a:rPr>
                <a:t>Year 3/4</a:t>
              </a:r>
            </a:p>
            <a:p>
              <a:pPr algn="ctr"/>
              <a:r>
                <a:rPr lang="en-GB" sz="1400" dirty="0">
                  <a:solidFill>
                    <a:schemeClr val="bg1"/>
                  </a:solidFill>
                </a:rPr>
                <a:t>Autumn Term</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991893" y="243220"/>
              <a:ext cx="1078207" cy="1017226"/>
            </a:xfrm>
            <a:prstGeom prst="rect">
              <a:avLst/>
            </a:prstGeom>
            <a:grp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895276" y="2292529"/>
              <a:ext cx="1291676" cy="211384"/>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grpSp>
      <p:sp>
        <p:nvSpPr>
          <p:cNvPr id="17" name="TextBox 16">
            <a:extLst>
              <a:ext uri="{FF2B5EF4-FFF2-40B4-BE49-F238E27FC236}">
                <a16:creationId xmlns:a16="http://schemas.microsoft.com/office/drawing/2014/main" id="{E70F1460-F483-46C9-9126-E9F269D2E96A}"/>
              </a:ext>
            </a:extLst>
          </p:cNvPr>
          <p:cNvSpPr txBox="1"/>
          <p:nvPr/>
        </p:nvSpPr>
        <p:spPr>
          <a:xfrm>
            <a:off x="6794500" y="5944183"/>
            <a:ext cx="1176500" cy="261610"/>
          </a:xfrm>
          <a:prstGeom prst="rect">
            <a:avLst/>
          </a:prstGeom>
          <a:solidFill>
            <a:srgbClr val="6D1919"/>
          </a:solidFill>
        </p:spPr>
        <p:txBody>
          <a:bodyPr wrap="square" rtlCol="0">
            <a:spAutoFit/>
          </a:bodyPr>
          <a:lstStyle/>
          <a:p>
            <a:pPr algn="r"/>
            <a:r>
              <a:rPr lang="en-GB" sz="1100" dirty="0">
                <a:solidFill>
                  <a:schemeClr val="bg1"/>
                </a:solidFill>
                <a:latin typeface="+mn-lt"/>
              </a:rPr>
              <a:t>French</a:t>
            </a:r>
          </a:p>
        </p:txBody>
      </p:sp>
      <p:sp>
        <p:nvSpPr>
          <p:cNvPr id="30" name="TextBox 29">
            <a:extLst>
              <a:ext uri="{FF2B5EF4-FFF2-40B4-BE49-F238E27FC236}">
                <a16:creationId xmlns:a16="http://schemas.microsoft.com/office/drawing/2014/main" id="{E8760838-8D84-4990-B4C9-BFB5D5426B94}"/>
              </a:ext>
            </a:extLst>
          </p:cNvPr>
          <p:cNvSpPr txBox="1"/>
          <p:nvPr/>
        </p:nvSpPr>
        <p:spPr>
          <a:xfrm>
            <a:off x="5708015" y="6194813"/>
            <a:ext cx="2172970" cy="1323439"/>
          </a:xfrm>
          <a:prstGeom prst="rect">
            <a:avLst/>
          </a:prstGeom>
          <a:noFill/>
        </p:spPr>
        <p:txBody>
          <a:bodyPr wrap="square" rtlCol="0">
            <a:spAutoFit/>
          </a:bodyPr>
          <a:lstStyle/>
          <a:p>
            <a:r>
              <a:rPr lang="en-GB" sz="1000" dirty="0">
                <a:latin typeface="+mj-lt"/>
              </a:rPr>
              <a:t>In </a:t>
            </a:r>
            <a:r>
              <a:rPr lang="en-GB" sz="1000" b="1" dirty="0">
                <a:latin typeface="+mj-lt"/>
              </a:rPr>
              <a:t>French</a:t>
            </a:r>
            <a:r>
              <a:rPr lang="en-GB" sz="1000" dirty="0">
                <a:latin typeface="+mj-lt"/>
              </a:rPr>
              <a:t> we will be following Language Angel units. We will be looking at the phonics of French.  We will also be looking at the unit of “As – Tu un animal? “ What the animals names are, recognise the French spelling of animals and express what animals they do not like. </a:t>
            </a:r>
          </a:p>
        </p:txBody>
      </p:sp>
      <p:sp>
        <p:nvSpPr>
          <p:cNvPr id="10" name="TextBox 9">
            <a:extLst>
              <a:ext uri="{FF2B5EF4-FFF2-40B4-BE49-F238E27FC236}">
                <a16:creationId xmlns:a16="http://schemas.microsoft.com/office/drawing/2014/main" id="{B488A48B-CF44-4924-9030-22CF29A62328}"/>
              </a:ext>
            </a:extLst>
          </p:cNvPr>
          <p:cNvSpPr txBox="1"/>
          <p:nvPr/>
        </p:nvSpPr>
        <p:spPr>
          <a:xfrm>
            <a:off x="124525" y="2448000"/>
            <a:ext cx="3258084" cy="769441"/>
          </a:xfrm>
          <a:prstGeom prst="rect">
            <a:avLst/>
          </a:prstGeom>
          <a:noFill/>
        </p:spPr>
        <p:txBody>
          <a:bodyPr wrap="square" rtlCol="0">
            <a:spAutoFit/>
          </a:bodyPr>
          <a:lstStyle/>
          <a:p>
            <a:r>
              <a:rPr lang="en-GB" sz="1100" dirty="0"/>
              <a:t>Our Topic will be based on the award winning author Roald Dahl. The books we will be focusing on are James and the Giant Peach, BFG, Matilda and Charlie and the chocolate factory. </a:t>
            </a:r>
          </a:p>
        </p:txBody>
      </p:sp>
      <p:sp>
        <p:nvSpPr>
          <p:cNvPr id="14" name="TextBox 13">
            <a:extLst>
              <a:ext uri="{FF2B5EF4-FFF2-40B4-BE49-F238E27FC236}">
                <a16:creationId xmlns:a16="http://schemas.microsoft.com/office/drawing/2014/main" id="{66351736-1ED0-4640-AAEA-739E083A8DF9}"/>
              </a:ext>
            </a:extLst>
          </p:cNvPr>
          <p:cNvSpPr txBox="1"/>
          <p:nvPr/>
        </p:nvSpPr>
        <p:spPr>
          <a:xfrm>
            <a:off x="179396" y="3580582"/>
            <a:ext cx="3253591" cy="577081"/>
          </a:xfrm>
          <a:prstGeom prst="rect">
            <a:avLst/>
          </a:prstGeom>
          <a:noFill/>
        </p:spPr>
        <p:txBody>
          <a:bodyPr wrap="square" rtlCol="0">
            <a:spAutoFit/>
          </a:bodyPr>
          <a:lstStyle/>
          <a:p>
            <a:r>
              <a:rPr lang="en-US" sz="1050" dirty="0"/>
              <a:t>In PE we will be building upon fundamental skills and playing netball. In the second half of the term we will be learning how to play hockey. </a:t>
            </a:r>
            <a:endParaRPr lang="en-GB" sz="10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1188</TotalTime>
  <Words>996</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Bethany Greenyer</cp:lastModifiedBy>
  <cp:revision>51</cp:revision>
  <dcterms:created xsi:type="dcterms:W3CDTF">2023-07-18T08:33:30Z</dcterms:created>
  <dcterms:modified xsi:type="dcterms:W3CDTF">2024-09-01T11:28:29Z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