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4" autoAdjust="0"/>
    <p:restoredTop sz="94660"/>
  </p:normalViewPr>
  <p:slideViewPr>
    <p:cSldViewPr>
      <p:cViewPr varScale="1">
        <p:scale>
          <a:sx n="104" d="100"/>
          <a:sy n="104" d="100"/>
        </p:scale>
        <p:origin x="1362"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14325" y="266700"/>
            <a:ext cx="2867025" cy="1019175"/>
          </a:xfrm>
          <a:custGeom>
            <a:avLst/>
            <a:gdLst/>
            <a:ahLst/>
            <a:cxnLst/>
            <a:rect l="l" t="t" r="r" b="b"/>
            <a:pathLst>
              <a:path w="2867025" h="1019175">
                <a:moveTo>
                  <a:pt x="2867025" y="0"/>
                </a:moveTo>
                <a:lnTo>
                  <a:pt x="169862" y="0"/>
                </a:lnTo>
                <a:lnTo>
                  <a:pt x="124705" y="6069"/>
                </a:lnTo>
                <a:lnTo>
                  <a:pt x="84128" y="23198"/>
                </a:lnTo>
                <a:lnTo>
                  <a:pt x="49750" y="49768"/>
                </a:lnTo>
                <a:lnTo>
                  <a:pt x="23190" y="84158"/>
                </a:lnTo>
                <a:lnTo>
                  <a:pt x="6067" y="124751"/>
                </a:lnTo>
                <a:lnTo>
                  <a:pt x="0" y="169925"/>
                </a:lnTo>
                <a:lnTo>
                  <a:pt x="0" y="1019175"/>
                </a:lnTo>
                <a:lnTo>
                  <a:pt x="2697099" y="1019175"/>
                </a:lnTo>
                <a:lnTo>
                  <a:pt x="2742273" y="1013105"/>
                </a:lnTo>
                <a:lnTo>
                  <a:pt x="2782866" y="995976"/>
                </a:lnTo>
                <a:lnTo>
                  <a:pt x="2817256" y="969406"/>
                </a:lnTo>
                <a:lnTo>
                  <a:pt x="2843826" y="935016"/>
                </a:lnTo>
                <a:lnTo>
                  <a:pt x="2860955" y="894423"/>
                </a:lnTo>
                <a:lnTo>
                  <a:pt x="2867025" y="849249"/>
                </a:lnTo>
                <a:lnTo>
                  <a:pt x="2867025" y="0"/>
                </a:lnTo>
                <a:close/>
              </a:path>
            </a:pathLst>
          </a:custGeom>
          <a:solidFill>
            <a:srgbClr val="001F5F"/>
          </a:solidFill>
        </p:spPr>
        <p:txBody>
          <a:bodyPr wrap="square" lIns="0" tIns="0" rIns="0" bIns="0" rtlCol="0"/>
          <a:lstStyle/>
          <a:p>
            <a:endParaRPr/>
          </a:p>
        </p:txBody>
      </p:sp>
      <p:sp>
        <p:nvSpPr>
          <p:cNvPr id="17" name="bg object 17"/>
          <p:cNvSpPr/>
          <p:nvPr/>
        </p:nvSpPr>
        <p:spPr>
          <a:xfrm>
            <a:off x="314325" y="266700"/>
            <a:ext cx="2867025" cy="1019175"/>
          </a:xfrm>
          <a:custGeom>
            <a:avLst/>
            <a:gdLst/>
            <a:ahLst/>
            <a:cxnLst/>
            <a:rect l="l" t="t" r="r" b="b"/>
            <a:pathLst>
              <a:path w="2867025" h="1019175">
                <a:moveTo>
                  <a:pt x="169862" y="0"/>
                </a:moveTo>
                <a:lnTo>
                  <a:pt x="2867025" y="0"/>
                </a:lnTo>
                <a:lnTo>
                  <a:pt x="2867025" y="849249"/>
                </a:lnTo>
                <a:lnTo>
                  <a:pt x="2860955" y="894423"/>
                </a:lnTo>
                <a:lnTo>
                  <a:pt x="2843826" y="935016"/>
                </a:lnTo>
                <a:lnTo>
                  <a:pt x="2817256" y="969406"/>
                </a:lnTo>
                <a:lnTo>
                  <a:pt x="2782866" y="995976"/>
                </a:lnTo>
                <a:lnTo>
                  <a:pt x="2742273" y="1013105"/>
                </a:lnTo>
                <a:lnTo>
                  <a:pt x="2697099" y="1019175"/>
                </a:lnTo>
                <a:lnTo>
                  <a:pt x="0" y="1019175"/>
                </a:lnTo>
                <a:lnTo>
                  <a:pt x="0" y="169925"/>
                </a:lnTo>
                <a:lnTo>
                  <a:pt x="6067" y="124751"/>
                </a:lnTo>
                <a:lnTo>
                  <a:pt x="23190" y="84158"/>
                </a:lnTo>
                <a:lnTo>
                  <a:pt x="49750" y="49768"/>
                </a:lnTo>
                <a:lnTo>
                  <a:pt x="84128" y="23198"/>
                </a:lnTo>
                <a:lnTo>
                  <a:pt x="124705" y="6069"/>
                </a:lnTo>
                <a:lnTo>
                  <a:pt x="169862" y="0"/>
                </a:lnTo>
                <a:close/>
              </a:path>
            </a:pathLst>
          </a:custGeom>
          <a:ln w="76200">
            <a:solidFill>
              <a:srgbClr val="C8C8C8"/>
            </a:solidFill>
          </a:ln>
        </p:spPr>
        <p:txBody>
          <a:bodyPr wrap="square" lIns="0" tIns="0" rIns="0" bIns="0" rtlCol="0"/>
          <a:lstStyle/>
          <a:p>
            <a:endParaRPr/>
          </a:p>
        </p:txBody>
      </p:sp>
      <p:sp>
        <p:nvSpPr>
          <p:cNvPr id="2" name="Holder 2"/>
          <p:cNvSpPr>
            <a:spLocks noGrp="1"/>
          </p:cNvSpPr>
          <p:nvPr>
            <p:ph type="title"/>
          </p:nvPr>
        </p:nvSpPr>
        <p:spPr>
          <a:xfrm>
            <a:off x="740155" y="249175"/>
            <a:ext cx="2014855" cy="830580"/>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9/3/2024</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0150146-717A-498C-8A0D-CD84A4497DA5}"/>
              </a:ext>
            </a:extLst>
          </p:cNvPr>
          <p:cNvGrpSpPr/>
          <p:nvPr/>
        </p:nvGrpSpPr>
        <p:grpSpPr>
          <a:xfrm>
            <a:off x="119997" y="17201"/>
            <a:ext cx="10385359" cy="7669093"/>
            <a:chOff x="128646" y="197990"/>
            <a:chExt cx="10385359" cy="7669093"/>
          </a:xfrm>
        </p:grpSpPr>
        <p:grpSp>
          <p:nvGrpSpPr>
            <p:cNvPr id="104" name="Group 103">
              <a:extLst>
                <a:ext uri="{FF2B5EF4-FFF2-40B4-BE49-F238E27FC236}">
                  <a16:creationId xmlns:a16="http://schemas.microsoft.com/office/drawing/2014/main" id="{15D86288-0652-4271-A3BE-473BCAA60B29}"/>
                </a:ext>
              </a:extLst>
            </p:cNvPr>
            <p:cNvGrpSpPr/>
            <p:nvPr/>
          </p:nvGrpSpPr>
          <p:grpSpPr>
            <a:xfrm>
              <a:off x="3390217" y="197990"/>
              <a:ext cx="7123788" cy="4565864"/>
              <a:chOff x="3390217" y="197990"/>
              <a:chExt cx="7123788" cy="4565864"/>
            </a:xfrm>
          </p:grpSpPr>
          <p:grpSp>
            <p:nvGrpSpPr>
              <p:cNvPr id="4" name="object 4"/>
              <p:cNvGrpSpPr/>
              <p:nvPr/>
            </p:nvGrpSpPr>
            <p:grpSpPr>
              <a:xfrm>
                <a:off x="3390217" y="197990"/>
                <a:ext cx="7123788" cy="4114748"/>
                <a:chOff x="3267988" y="228599"/>
                <a:chExt cx="7123788" cy="2578929"/>
              </a:xfrm>
              <a:solidFill>
                <a:schemeClr val="accent2">
                  <a:lumMod val="40000"/>
                  <a:lumOff val="60000"/>
                </a:schemeClr>
              </a:solidFill>
            </p:grpSpPr>
            <p:sp>
              <p:nvSpPr>
                <p:cNvPr id="5" name="object 5"/>
                <p:cNvSpPr/>
                <p:nvPr/>
              </p:nvSpPr>
              <p:spPr>
                <a:xfrm>
                  <a:off x="3448050" y="228600"/>
                  <a:ext cx="6943725" cy="2562225"/>
                </a:xfrm>
                <a:custGeom>
                  <a:avLst/>
                  <a:gdLst/>
                  <a:ahLst/>
                  <a:cxnLst/>
                  <a:rect l="l" t="t" r="r" b="b"/>
                  <a:pathLst>
                    <a:path w="6943725" h="2562225">
                      <a:moveTo>
                        <a:pt x="6943725" y="0"/>
                      </a:moveTo>
                      <a:lnTo>
                        <a:pt x="427100" y="0"/>
                      </a:lnTo>
                      <a:lnTo>
                        <a:pt x="380548" y="2505"/>
                      </a:lnTo>
                      <a:lnTo>
                        <a:pt x="335452" y="9847"/>
                      </a:lnTo>
                      <a:lnTo>
                        <a:pt x="292071" y="21765"/>
                      </a:lnTo>
                      <a:lnTo>
                        <a:pt x="250666" y="38001"/>
                      </a:lnTo>
                      <a:lnTo>
                        <a:pt x="211497" y="58293"/>
                      </a:lnTo>
                      <a:lnTo>
                        <a:pt x="174824" y="82381"/>
                      </a:lnTo>
                      <a:lnTo>
                        <a:pt x="140907" y="110006"/>
                      </a:lnTo>
                      <a:lnTo>
                        <a:pt x="110006" y="140907"/>
                      </a:lnTo>
                      <a:lnTo>
                        <a:pt x="82381" y="174824"/>
                      </a:lnTo>
                      <a:lnTo>
                        <a:pt x="58292" y="211497"/>
                      </a:lnTo>
                      <a:lnTo>
                        <a:pt x="38001" y="250666"/>
                      </a:lnTo>
                      <a:lnTo>
                        <a:pt x="21765" y="292071"/>
                      </a:lnTo>
                      <a:lnTo>
                        <a:pt x="9847" y="335452"/>
                      </a:lnTo>
                      <a:lnTo>
                        <a:pt x="2505" y="380548"/>
                      </a:lnTo>
                      <a:lnTo>
                        <a:pt x="0" y="427100"/>
                      </a:lnTo>
                      <a:lnTo>
                        <a:pt x="0" y="2562225"/>
                      </a:lnTo>
                      <a:lnTo>
                        <a:pt x="6516624" y="2562225"/>
                      </a:lnTo>
                      <a:lnTo>
                        <a:pt x="6563176" y="2559719"/>
                      </a:lnTo>
                      <a:lnTo>
                        <a:pt x="6608272" y="2552377"/>
                      </a:lnTo>
                      <a:lnTo>
                        <a:pt x="6651653" y="2540459"/>
                      </a:lnTo>
                      <a:lnTo>
                        <a:pt x="6693058" y="2524223"/>
                      </a:lnTo>
                      <a:lnTo>
                        <a:pt x="6732227" y="2503932"/>
                      </a:lnTo>
                      <a:lnTo>
                        <a:pt x="6768900" y="2479843"/>
                      </a:lnTo>
                      <a:lnTo>
                        <a:pt x="6802817" y="2452218"/>
                      </a:lnTo>
                      <a:lnTo>
                        <a:pt x="6833718" y="2421317"/>
                      </a:lnTo>
                      <a:lnTo>
                        <a:pt x="6861343" y="2387400"/>
                      </a:lnTo>
                      <a:lnTo>
                        <a:pt x="6885431" y="2350727"/>
                      </a:lnTo>
                      <a:lnTo>
                        <a:pt x="6905723" y="2311558"/>
                      </a:lnTo>
                      <a:lnTo>
                        <a:pt x="6921959" y="2270153"/>
                      </a:lnTo>
                      <a:lnTo>
                        <a:pt x="6933877" y="2226772"/>
                      </a:lnTo>
                      <a:lnTo>
                        <a:pt x="6941219" y="2181676"/>
                      </a:lnTo>
                      <a:lnTo>
                        <a:pt x="6943725" y="2135124"/>
                      </a:lnTo>
                      <a:lnTo>
                        <a:pt x="6943725" y="0"/>
                      </a:lnTo>
                      <a:close/>
                    </a:path>
                  </a:pathLst>
                </a:custGeom>
                <a:grpFill/>
                <a:ln>
                  <a:solidFill>
                    <a:srgbClr val="6D1919"/>
                  </a:solidFill>
                </a:ln>
              </p:spPr>
              <p:txBody>
                <a:bodyPr wrap="square" lIns="0" tIns="0" rIns="0" bIns="0" rtlCol="0"/>
                <a:lstStyle/>
                <a:p>
                  <a:endParaRPr/>
                </a:p>
              </p:txBody>
            </p:sp>
            <p:sp>
              <p:nvSpPr>
                <p:cNvPr id="6" name="object 6"/>
                <p:cNvSpPr/>
                <p:nvPr/>
              </p:nvSpPr>
              <p:spPr>
                <a:xfrm>
                  <a:off x="3267988" y="228599"/>
                  <a:ext cx="7123788" cy="2578929"/>
                </a:xfrm>
                <a:custGeom>
                  <a:avLst/>
                  <a:gdLst/>
                  <a:ahLst/>
                  <a:cxnLst/>
                  <a:rect l="l" t="t" r="r" b="b"/>
                  <a:pathLst>
                    <a:path w="6943725" h="2562225">
                      <a:moveTo>
                        <a:pt x="427100" y="0"/>
                      </a:moveTo>
                      <a:lnTo>
                        <a:pt x="6943725" y="0"/>
                      </a:lnTo>
                      <a:lnTo>
                        <a:pt x="6943725" y="2135124"/>
                      </a:lnTo>
                      <a:lnTo>
                        <a:pt x="6941219" y="2181676"/>
                      </a:lnTo>
                      <a:lnTo>
                        <a:pt x="6933877" y="2226772"/>
                      </a:lnTo>
                      <a:lnTo>
                        <a:pt x="6921959" y="2270153"/>
                      </a:lnTo>
                      <a:lnTo>
                        <a:pt x="6905723" y="2311558"/>
                      </a:lnTo>
                      <a:lnTo>
                        <a:pt x="6885431" y="2350727"/>
                      </a:lnTo>
                      <a:lnTo>
                        <a:pt x="6861343" y="2387400"/>
                      </a:lnTo>
                      <a:lnTo>
                        <a:pt x="6833718" y="2421317"/>
                      </a:lnTo>
                      <a:lnTo>
                        <a:pt x="6802817" y="2452218"/>
                      </a:lnTo>
                      <a:lnTo>
                        <a:pt x="6768900" y="2479843"/>
                      </a:lnTo>
                      <a:lnTo>
                        <a:pt x="6732227" y="2503932"/>
                      </a:lnTo>
                      <a:lnTo>
                        <a:pt x="6693058" y="2524223"/>
                      </a:lnTo>
                      <a:lnTo>
                        <a:pt x="6651653" y="2540459"/>
                      </a:lnTo>
                      <a:lnTo>
                        <a:pt x="6608272" y="2552377"/>
                      </a:lnTo>
                      <a:lnTo>
                        <a:pt x="6563176" y="2559719"/>
                      </a:lnTo>
                      <a:lnTo>
                        <a:pt x="6516624" y="2562225"/>
                      </a:lnTo>
                      <a:lnTo>
                        <a:pt x="0" y="2562225"/>
                      </a:lnTo>
                      <a:lnTo>
                        <a:pt x="0" y="427100"/>
                      </a:lnTo>
                      <a:lnTo>
                        <a:pt x="2505" y="380548"/>
                      </a:lnTo>
                      <a:lnTo>
                        <a:pt x="9847" y="335452"/>
                      </a:lnTo>
                      <a:lnTo>
                        <a:pt x="21765" y="292071"/>
                      </a:lnTo>
                      <a:lnTo>
                        <a:pt x="38001" y="250666"/>
                      </a:lnTo>
                      <a:lnTo>
                        <a:pt x="58292" y="211497"/>
                      </a:lnTo>
                      <a:lnTo>
                        <a:pt x="82381" y="174824"/>
                      </a:lnTo>
                      <a:lnTo>
                        <a:pt x="110006" y="140907"/>
                      </a:lnTo>
                      <a:lnTo>
                        <a:pt x="140907" y="110006"/>
                      </a:lnTo>
                      <a:lnTo>
                        <a:pt x="174824" y="82381"/>
                      </a:lnTo>
                      <a:lnTo>
                        <a:pt x="211497" y="58293"/>
                      </a:lnTo>
                      <a:lnTo>
                        <a:pt x="250666" y="38001"/>
                      </a:lnTo>
                      <a:lnTo>
                        <a:pt x="292071" y="21765"/>
                      </a:lnTo>
                      <a:lnTo>
                        <a:pt x="335452" y="9847"/>
                      </a:lnTo>
                      <a:lnTo>
                        <a:pt x="380548" y="2505"/>
                      </a:lnTo>
                      <a:lnTo>
                        <a:pt x="427100" y="0"/>
                      </a:lnTo>
                      <a:close/>
                    </a:path>
                  </a:pathLst>
                </a:custGeom>
                <a:grpFill/>
                <a:ln w="12700">
                  <a:solidFill>
                    <a:srgbClr val="6D1919"/>
                  </a:solidFill>
                </a:ln>
              </p:spPr>
              <p:txBody>
                <a:bodyPr wrap="square" lIns="0" tIns="0" rIns="0" bIns="0" rtlCol="0"/>
                <a:lstStyle/>
                <a:p>
                  <a:endParaRPr dirty="0"/>
                </a:p>
              </p:txBody>
            </p:sp>
            <p:sp>
              <p:nvSpPr>
                <p:cNvPr id="8" name="object 8"/>
                <p:cNvSpPr/>
                <p:nvPr/>
              </p:nvSpPr>
              <p:spPr>
                <a:xfrm>
                  <a:off x="8108564" y="249625"/>
                  <a:ext cx="2228850" cy="218352"/>
                </a:xfrm>
                <a:custGeom>
                  <a:avLst/>
                  <a:gdLst/>
                  <a:ahLst/>
                  <a:cxnLst/>
                  <a:rect l="l" t="t" r="r" b="b"/>
                  <a:pathLst>
                    <a:path w="2228850" h="352425">
                      <a:moveTo>
                        <a:pt x="58800" y="0"/>
                      </a:moveTo>
                      <a:lnTo>
                        <a:pt x="2228850" y="0"/>
                      </a:lnTo>
                      <a:lnTo>
                        <a:pt x="2228850" y="293624"/>
                      </a:lnTo>
                      <a:lnTo>
                        <a:pt x="2224234" y="316527"/>
                      </a:lnTo>
                      <a:lnTo>
                        <a:pt x="2211641" y="335216"/>
                      </a:lnTo>
                      <a:lnTo>
                        <a:pt x="2192952" y="347809"/>
                      </a:lnTo>
                      <a:lnTo>
                        <a:pt x="2170049" y="352425"/>
                      </a:lnTo>
                      <a:lnTo>
                        <a:pt x="0" y="352425"/>
                      </a:lnTo>
                      <a:lnTo>
                        <a:pt x="0" y="58800"/>
                      </a:lnTo>
                      <a:lnTo>
                        <a:pt x="4615" y="35897"/>
                      </a:lnTo>
                      <a:lnTo>
                        <a:pt x="17208" y="17208"/>
                      </a:lnTo>
                      <a:lnTo>
                        <a:pt x="35897" y="4615"/>
                      </a:lnTo>
                      <a:lnTo>
                        <a:pt x="58800" y="0"/>
                      </a:lnTo>
                      <a:close/>
                    </a:path>
                  </a:pathLst>
                </a:custGeom>
                <a:solidFill>
                  <a:srgbClr val="6D1919"/>
                </a:solidFill>
                <a:ln w="12700">
                  <a:solidFill>
                    <a:srgbClr val="6D1919"/>
                  </a:solidFill>
                </a:ln>
              </p:spPr>
              <p:txBody>
                <a:bodyPr wrap="square" lIns="0" tIns="0" rIns="0" bIns="0" rtlCol="0"/>
                <a:lstStyle/>
                <a:p>
                  <a:pPr algn="ctr"/>
                  <a:r>
                    <a:rPr lang="en-GB" sz="1600" dirty="0">
                      <a:solidFill>
                        <a:schemeClr val="bg1"/>
                      </a:solidFill>
                    </a:rPr>
                    <a:t>Core Areas of Learning</a:t>
                  </a:r>
                  <a:endParaRPr sz="1600" dirty="0">
                    <a:solidFill>
                      <a:schemeClr val="bg1"/>
                    </a:solidFill>
                  </a:endParaRPr>
                </a:p>
              </p:txBody>
            </p:sp>
          </p:grpSp>
          <p:sp>
            <p:nvSpPr>
              <p:cNvPr id="9" name="object 9"/>
              <p:cNvSpPr txBox="1"/>
              <p:nvPr/>
            </p:nvSpPr>
            <p:spPr>
              <a:xfrm>
                <a:off x="3434680" y="469089"/>
                <a:ext cx="6983893" cy="4294765"/>
              </a:xfrm>
              <a:custGeom>
                <a:avLst/>
                <a:gdLst>
                  <a:gd name="connsiteX0" fmla="*/ 0 w 6577471"/>
                  <a:gd name="connsiteY0" fmla="*/ 0 h 2101857"/>
                  <a:gd name="connsiteX1" fmla="*/ 6577471 w 6577471"/>
                  <a:gd name="connsiteY1" fmla="*/ 0 h 2101857"/>
                  <a:gd name="connsiteX2" fmla="*/ 6577471 w 6577471"/>
                  <a:gd name="connsiteY2" fmla="*/ 2101857 h 2101857"/>
                  <a:gd name="connsiteX3" fmla="*/ 0 w 6577471"/>
                  <a:gd name="connsiteY3" fmla="*/ 2101857 h 2101857"/>
                  <a:gd name="connsiteX4" fmla="*/ 0 w 6577471"/>
                  <a:gd name="connsiteY4" fmla="*/ 0 h 2101857"/>
                  <a:gd name="connsiteX0" fmla="*/ 0 w 6616382"/>
                  <a:gd name="connsiteY0" fmla="*/ 0 h 3142716"/>
                  <a:gd name="connsiteX1" fmla="*/ 6577471 w 6616382"/>
                  <a:gd name="connsiteY1" fmla="*/ 0 h 3142716"/>
                  <a:gd name="connsiteX2" fmla="*/ 6616382 w 6616382"/>
                  <a:gd name="connsiteY2" fmla="*/ 3142716 h 3142716"/>
                  <a:gd name="connsiteX3" fmla="*/ 0 w 6616382"/>
                  <a:gd name="connsiteY3" fmla="*/ 2101857 h 3142716"/>
                  <a:gd name="connsiteX4" fmla="*/ 0 w 6616382"/>
                  <a:gd name="connsiteY4" fmla="*/ 0 h 3142716"/>
                  <a:gd name="connsiteX0" fmla="*/ 9728 w 6626110"/>
                  <a:gd name="connsiteY0" fmla="*/ 0 h 3162172"/>
                  <a:gd name="connsiteX1" fmla="*/ 6587199 w 6626110"/>
                  <a:gd name="connsiteY1" fmla="*/ 0 h 3162172"/>
                  <a:gd name="connsiteX2" fmla="*/ 6626110 w 6626110"/>
                  <a:gd name="connsiteY2" fmla="*/ 3142716 h 3162172"/>
                  <a:gd name="connsiteX3" fmla="*/ 0 w 6626110"/>
                  <a:gd name="connsiteY3" fmla="*/ 3162172 h 3162172"/>
                  <a:gd name="connsiteX4" fmla="*/ 9728 w 6626110"/>
                  <a:gd name="connsiteY4" fmla="*/ 0 h 3162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26110" h="3162172">
                    <a:moveTo>
                      <a:pt x="9728" y="0"/>
                    </a:moveTo>
                    <a:lnTo>
                      <a:pt x="6587199" y="0"/>
                    </a:lnTo>
                    <a:lnTo>
                      <a:pt x="6626110" y="3142716"/>
                    </a:lnTo>
                    <a:lnTo>
                      <a:pt x="0" y="3162172"/>
                    </a:lnTo>
                    <a:cubicBezTo>
                      <a:pt x="3243" y="2108115"/>
                      <a:pt x="6485" y="1054057"/>
                      <a:pt x="9728" y="0"/>
                    </a:cubicBezTo>
                    <a:close/>
                  </a:path>
                </a:pathLst>
              </a:custGeom>
            </p:spPr>
            <p:txBody>
              <a:bodyPr vert="horz" wrap="square" lIns="0" tIns="125730" rIns="0" bIns="0" rtlCol="0">
                <a:spAutoFit/>
              </a:bodyPr>
              <a:lstStyle/>
              <a:p>
                <a:pPr marL="12700" marR="16510" algn="just">
                  <a:spcBef>
                    <a:spcPts val="515"/>
                  </a:spcBef>
                </a:pPr>
                <a:r>
                  <a:rPr sz="1000" dirty="0">
                    <a:latin typeface="Calibri"/>
                    <a:cs typeface="Calibri"/>
                  </a:rPr>
                  <a:t>In</a:t>
                </a:r>
                <a:r>
                  <a:rPr sz="1000" spc="-20" dirty="0">
                    <a:latin typeface="Calibri"/>
                    <a:cs typeface="Calibri"/>
                  </a:rPr>
                  <a:t> </a:t>
                </a:r>
                <a:r>
                  <a:rPr sz="1000" b="1" dirty="0">
                    <a:latin typeface="Calibri"/>
                    <a:cs typeface="Calibri"/>
                  </a:rPr>
                  <a:t>English</a:t>
                </a:r>
                <a:r>
                  <a:rPr sz="1000" dirty="0">
                    <a:latin typeface="Calibri"/>
                    <a:cs typeface="Calibri"/>
                  </a:rPr>
                  <a:t>,</a:t>
                </a:r>
                <a:r>
                  <a:rPr sz="1000" spc="-20" dirty="0">
                    <a:latin typeface="Calibri"/>
                    <a:cs typeface="Calibri"/>
                  </a:rPr>
                  <a:t> </a:t>
                </a:r>
                <a:r>
                  <a:rPr sz="1000" spc="-15" dirty="0">
                    <a:latin typeface="Calibri"/>
                    <a:cs typeface="Calibri"/>
                  </a:rPr>
                  <a:t>we will </a:t>
                </a:r>
                <a:r>
                  <a:rPr lang="en-GB" sz="1000" spc="-15" dirty="0">
                    <a:latin typeface="Calibri"/>
                    <a:cs typeface="Calibri"/>
                  </a:rPr>
                  <a:t>be using the story ‘’The Egyptian Cinderella’  to retell a narrative then create our own using it as inspiration. Whilst learning and consolidating the different elements of punctuation and grammar to enhance our writing. .  The aim of this is to build on the children's independent writing skills, range of vocabulary and develop good stamina in writing. We will also look at writing an explanation text on mummification. The second half of the term we will be looking at continuing our theme on Ancient Egypt by writing a biography of Cleopatra, a diary entry and conducting out Mighty Oak public speaking sessions. </a:t>
                </a:r>
              </a:p>
              <a:p>
                <a:pPr marL="12700" marR="16510" algn="just">
                  <a:spcBef>
                    <a:spcPts val="515"/>
                  </a:spcBef>
                </a:pPr>
                <a:r>
                  <a:rPr sz="1000" dirty="0">
                    <a:latin typeface="Calibri"/>
                    <a:cs typeface="Calibri"/>
                  </a:rPr>
                  <a:t>In</a:t>
                </a:r>
                <a:r>
                  <a:rPr sz="1000" spc="-15" dirty="0">
                    <a:latin typeface="Calibri"/>
                    <a:cs typeface="Calibri"/>
                  </a:rPr>
                  <a:t> </a:t>
                </a:r>
                <a:r>
                  <a:rPr sz="1000" b="1" dirty="0">
                    <a:latin typeface="Calibri"/>
                    <a:cs typeface="Calibri"/>
                  </a:rPr>
                  <a:t>Maths</a:t>
                </a:r>
                <a:r>
                  <a:rPr sz="1000" dirty="0">
                    <a:latin typeface="Calibri"/>
                    <a:cs typeface="Calibri"/>
                  </a:rPr>
                  <a:t>,</a:t>
                </a:r>
                <a:r>
                  <a:rPr sz="1000" spc="-20" dirty="0">
                    <a:latin typeface="Calibri"/>
                    <a:cs typeface="Calibri"/>
                  </a:rPr>
                  <a:t> </a:t>
                </a:r>
                <a:r>
                  <a:rPr sz="1000" spc="-15" dirty="0">
                    <a:latin typeface="Calibri"/>
                    <a:cs typeface="Calibri"/>
                  </a:rPr>
                  <a:t>we </a:t>
                </a:r>
                <a:r>
                  <a:rPr lang="en-GB" sz="1000" spc="-15" dirty="0">
                    <a:latin typeface="Calibri"/>
                    <a:cs typeface="Calibri"/>
                  </a:rPr>
                  <a:t>will be exploring some key elements of Number such as numbers up to 1,000,000. We will round large numbers, interpret negative numbers in lots of contexts, and learn Roman numerals up to 1000 (M).  We will also solve problems involving numbers with more than four digits. They will be able to mentally solve problems involving large numbers, and will tackle longer multi-step calculations. As well  as consolidate and recall multiplication and division facts for times tables up to 12 × 12 including identifying multiples and factors, common factors of 2 numbers, and prime numbers. We will also find the area and perimeter of lots of different shapes, will estimate capacity and volume, and will covert between units of time.</a:t>
                </a:r>
              </a:p>
              <a:p>
                <a:pPr marL="12700" marR="5080"/>
                <a:endParaRPr lang="en-GB" sz="1000" dirty="0">
                  <a:latin typeface="Calibri"/>
                  <a:cs typeface="Calibri"/>
                </a:endParaRPr>
              </a:p>
              <a:p>
                <a:pPr algn="just"/>
                <a:r>
                  <a:rPr sz="1000" dirty="0">
                    <a:latin typeface="Calibri"/>
                    <a:cs typeface="Calibri"/>
                  </a:rPr>
                  <a:t>In</a:t>
                </a:r>
                <a:r>
                  <a:rPr sz="1000" spc="-10" dirty="0">
                    <a:latin typeface="Calibri"/>
                    <a:cs typeface="Calibri"/>
                  </a:rPr>
                  <a:t> </a:t>
                </a:r>
                <a:r>
                  <a:rPr sz="1000" b="1" dirty="0">
                    <a:latin typeface="Calibri"/>
                    <a:cs typeface="Calibri"/>
                  </a:rPr>
                  <a:t>Science</a:t>
                </a:r>
                <a:r>
                  <a:rPr sz="1000" dirty="0">
                    <a:latin typeface="Calibri"/>
                    <a:cs typeface="Calibri"/>
                  </a:rPr>
                  <a:t>,</a:t>
                </a:r>
                <a:r>
                  <a:rPr sz="1000" spc="-15" dirty="0">
                    <a:latin typeface="Calibri"/>
                    <a:cs typeface="Calibri"/>
                  </a:rPr>
                  <a:t> </a:t>
                </a:r>
                <a:r>
                  <a:rPr lang="en-GB" sz="1000" spc="-15" dirty="0">
                    <a:latin typeface="Calibri"/>
                    <a:cs typeface="Calibri"/>
                  </a:rPr>
                  <a:t> the first half term we will explore the properties and changes of materials; such as comparing and grouping materials based on their properties, including the ability to conduct heat and electricity. Explain why materials have certain purposes and why some materials will not be suitable. We will also explore the process of dissolving, understanding how to recover a solute from a solution using evaporation as well as separate a variety of mixtures using the processes of sieving, filtering, magnetism and dissolving. In the second half we will be stargazers exploring, identifying and comparing the planets. Distinguish between heliocentric and geocentric ideas of planetary movement. Practise working scientifically throughout out lessons </a:t>
                </a:r>
              </a:p>
              <a:p>
                <a:endParaRPr lang="en-GB" sz="1000" spc="-15" dirty="0">
                  <a:latin typeface="Calibri"/>
                  <a:cs typeface="Calibri"/>
                </a:endParaRPr>
              </a:p>
              <a:p>
                <a:pPr algn="just"/>
                <a:r>
                  <a:rPr lang="en-GB" sz="1000" spc="-15" dirty="0">
                    <a:latin typeface="Calibri"/>
                    <a:cs typeface="Calibri"/>
                  </a:rPr>
                  <a:t>In </a:t>
                </a:r>
                <a:r>
                  <a:rPr lang="en-GB" sz="1000" b="1" spc="-15" dirty="0">
                    <a:latin typeface="Calibri"/>
                    <a:cs typeface="Calibri"/>
                  </a:rPr>
                  <a:t>Religious Education</a:t>
                </a:r>
                <a:r>
                  <a:rPr lang="en-GB" sz="1000" spc="-15" dirty="0">
                    <a:latin typeface="Calibri"/>
                    <a:cs typeface="Calibri"/>
                  </a:rPr>
                  <a:t>, we will be building on and deepening our knowledge into the creation story by exploring the complementary and conflicting aspects. We will also explore why and how following God brings freedom and justice. In the second half term we will be recapping and deepening our knowledge and understanding of Jewish faith, exploring the similarities to Christianity and the differences between other faiths as well as looking at them from different points of view and splitting it into three different areas: Human/Social Sciences, Philosophy and Theology.</a:t>
                </a:r>
              </a:p>
              <a:p>
                <a:pPr marL="12700">
                  <a:lnSpc>
                    <a:spcPct val="100000"/>
                  </a:lnSpc>
                  <a:spcBef>
                    <a:spcPts val="425"/>
                  </a:spcBef>
                </a:pPr>
                <a:endParaRPr lang="en-GB" sz="1000" spc="-15" dirty="0">
                  <a:latin typeface="Calibri"/>
                  <a:cs typeface="Calibri"/>
                </a:endParaRPr>
              </a:p>
              <a:p>
                <a:pPr marL="12700">
                  <a:lnSpc>
                    <a:spcPct val="100000"/>
                  </a:lnSpc>
                  <a:spcBef>
                    <a:spcPts val="425"/>
                  </a:spcBef>
                </a:pPr>
                <a:endParaRPr sz="1000" dirty="0">
                  <a:latin typeface="Calibri"/>
                  <a:cs typeface="Calibri"/>
                </a:endParaRPr>
              </a:p>
            </p:txBody>
          </p:sp>
        </p:grpSp>
        <p:grpSp>
          <p:nvGrpSpPr>
            <p:cNvPr id="97" name="Group 96">
              <a:extLst>
                <a:ext uri="{FF2B5EF4-FFF2-40B4-BE49-F238E27FC236}">
                  <a16:creationId xmlns:a16="http://schemas.microsoft.com/office/drawing/2014/main" id="{549A65DE-1DEC-45E3-A934-AAB95864689E}"/>
                </a:ext>
              </a:extLst>
            </p:cNvPr>
            <p:cNvGrpSpPr/>
            <p:nvPr/>
          </p:nvGrpSpPr>
          <p:grpSpPr>
            <a:xfrm>
              <a:off x="150553" y="2462377"/>
              <a:ext cx="3104065" cy="1307673"/>
              <a:chOff x="-193295" y="2484065"/>
              <a:chExt cx="3104065" cy="1307673"/>
            </a:xfrm>
          </p:grpSpPr>
          <p:sp>
            <p:nvSpPr>
              <p:cNvPr id="15" name="object 15"/>
              <p:cNvSpPr/>
              <p:nvPr/>
            </p:nvSpPr>
            <p:spPr>
              <a:xfrm>
                <a:off x="-193295" y="2484065"/>
                <a:ext cx="3104065" cy="872889"/>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a:p>
            </p:txBody>
          </p:sp>
          <p:sp>
            <p:nvSpPr>
              <p:cNvPr id="18" name="object 18"/>
              <p:cNvSpPr txBox="1"/>
              <p:nvPr/>
            </p:nvSpPr>
            <p:spPr>
              <a:xfrm>
                <a:off x="417068" y="3253257"/>
                <a:ext cx="2084705" cy="538481"/>
              </a:xfrm>
              <a:prstGeom prst="rect">
                <a:avLst/>
              </a:prstGeom>
            </p:spPr>
            <p:txBody>
              <a:bodyPr vert="horz" wrap="square" lIns="0" tIns="13335" rIns="0" bIns="0" rtlCol="0">
                <a:spAutoFit/>
              </a:bodyPr>
              <a:lstStyle/>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sz="1000" dirty="0">
                  <a:latin typeface="Calibri"/>
                  <a:cs typeface="Calibri"/>
                </a:endParaRPr>
              </a:p>
            </p:txBody>
          </p:sp>
        </p:grpSp>
        <p:grpSp>
          <p:nvGrpSpPr>
            <p:cNvPr id="100" name="Group 99">
              <a:extLst>
                <a:ext uri="{FF2B5EF4-FFF2-40B4-BE49-F238E27FC236}">
                  <a16:creationId xmlns:a16="http://schemas.microsoft.com/office/drawing/2014/main" id="{81F0164D-8906-4100-AE44-EABBA542EF0F}"/>
                </a:ext>
              </a:extLst>
            </p:cNvPr>
            <p:cNvGrpSpPr/>
            <p:nvPr/>
          </p:nvGrpSpPr>
          <p:grpSpPr>
            <a:xfrm>
              <a:off x="5716622" y="4350756"/>
              <a:ext cx="2347595" cy="1403985"/>
              <a:chOff x="8055609" y="2866390"/>
              <a:chExt cx="2347595" cy="1403985"/>
            </a:xfrm>
          </p:grpSpPr>
          <p:grpSp>
            <p:nvGrpSpPr>
              <p:cNvPr id="19" name="object 19"/>
              <p:cNvGrpSpPr/>
              <p:nvPr/>
            </p:nvGrpSpPr>
            <p:grpSpPr>
              <a:xfrm>
                <a:off x="8055609" y="2866390"/>
                <a:ext cx="2347595" cy="1403985"/>
                <a:chOff x="8055609" y="2866390"/>
                <a:chExt cx="2347595" cy="1403985"/>
              </a:xfrm>
              <a:solidFill>
                <a:schemeClr val="accent2">
                  <a:lumMod val="40000"/>
                  <a:lumOff val="60000"/>
                </a:schemeClr>
              </a:solidFill>
            </p:grpSpPr>
            <p:sp>
              <p:nvSpPr>
                <p:cNvPr id="20" name="object 20"/>
                <p:cNvSpPr/>
                <p:nvPr/>
              </p:nvSpPr>
              <p:spPr>
                <a:xfrm>
                  <a:off x="8061959" y="2872740"/>
                  <a:ext cx="2334895" cy="1391285"/>
                </a:xfrm>
                <a:custGeom>
                  <a:avLst/>
                  <a:gdLst/>
                  <a:ahLst/>
                  <a:cxnLst/>
                  <a:rect l="l" t="t" r="r" b="b"/>
                  <a:pathLst>
                    <a:path w="2334895" h="1391285">
                      <a:moveTo>
                        <a:pt x="2334895" y="0"/>
                      </a:moveTo>
                      <a:lnTo>
                        <a:pt x="231901" y="0"/>
                      </a:lnTo>
                      <a:lnTo>
                        <a:pt x="185146" y="4708"/>
                      </a:lnTo>
                      <a:lnTo>
                        <a:pt x="141606" y="18214"/>
                      </a:lnTo>
                      <a:lnTo>
                        <a:pt x="102213" y="39587"/>
                      </a:lnTo>
                      <a:lnTo>
                        <a:pt x="67897" y="67897"/>
                      </a:lnTo>
                      <a:lnTo>
                        <a:pt x="39587" y="102213"/>
                      </a:lnTo>
                      <a:lnTo>
                        <a:pt x="18214" y="141606"/>
                      </a:lnTo>
                      <a:lnTo>
                        <a:pt x="4708" y="185146"/>
                      </a:lnTo>
                      <a:lnTo>
                        <a:pt x="0" y="231901"/>
                      </a:lnTo>
                      <a:lnTo>
                        <a:pt x="0" y="1391285"/>
                      </a:lnTo>
                      <a:lnTo>
                        <a:pt x="2102993" y="1391285"/>
                      </a:lnTo>
                      <a:lnTo>
                        <a:pt x="2149748" y="1386576"/>
                      </a:lnTo>
                      <a:lnTo>
                        <a:pt x="2193288" y="1373070"/>
                      </a:lnTo>
                      <a:lnTo>
                        <a:pt x="2232681" y="1351697"/>
                      </a:lnTo>
                      <a:lnTo>
                        <a:pt x="2266997" y="1323387"/>
                      </a:lnTo>
                      <a:lnTo>
                        <a:pt x="2295307" y="1289071"/>
                      </a:lnTo>
                      <a:lnTo>
                        <a:pt x="2316680" y="1249678"/>
                      </a:lnTo>
                      <a:lnTo>
                        <a:pt x="2330186" y="1206138"/>
                      </a:lnTo>
                      <a:lnTo>
                        <a:pt x="2334895" y="1159383"/>
                      </a:lnTo>
                      <a:lnTo>
                        <a:pt x="2334895" y="0"/>
                      </a:lnTo>
                      <a:close/>
                    </a:path>
                  </a:pathLst>
                </a:custGeom>
                <a:grpFill/>
                <a:ln>
                  <a:solidFill>
                    <a:schemeClr val="accent2">
                      <a:lumMod val="50000"/>
                    </a:schemeClr>
                  </a:solidFill>
                </a:ln>
              </p:spPr>
              <p:txBody>
                <a:bodyPr wrap="square" lIns="0" tIns="0" rIns="0" bIns="0" rtlCol="0"/>
                <a:lstStyle/>
                <a:p>
                  <a:endParaRPr/>
                </a:p>
              </p:txBody>
            </p:sp>
            <p:sp>
              <p:nvSpPr>
                <p:cNvPr id="21" name="object 21"/>
                <p:cNvSpPr/>
                <p:nvPr/>
              </p:nvSpPr>
              <p:spPr>
                <a:xfrm>
                  <a:off x="8061959" y="2872740"/>
                  <a:ext cx="2334895" cy="1391285"/>
                </a:xfrm>
                <a:custGeom>
                  <a:avLst/>
                  <a:gdLst/>
                  <a:ahLst/>
                  <a:cxnLst/>
                  <a:rect l="l" t="t" r="r" b="b"/>
                  <a:pathLst>
                    <a:path w="2334895" h="1391285">
                      <a:moveTo>
                        <a:pt x="231901" y="0"/>
                      </a:moveTo>
                      <a:lnTo>
                        <a:pt x="2334895" y="0"/>
                      </a:lnTo>
                      <a:lnTo>
                        <a:pt x="2334895" y="1159383"/>
                      </a:lnTo>
                      <a:lnTo>
                        <a:pt x="2330186" y="1206138"/>
                      </a:lnTo>
                      <a:lnTo>
                        <a:pt x="2316680" y="1249678"/>
                      </a:lnTo>
                      <a:lnTo>
                        <a:pt x="2295307" y="1289071"/>
                      </a:lnTo>
                      <a:lnTo>
                        <a:pt x="2266997" y="1323387"/>
                      </a:lnTo>
                      <a:lnTo>
                        <a:pt x="2232681" y="1351697"/>
                      </a:lnTo>
                      <a:lnTo>
                        <a:pt x="2193288" y="1373070"/>
                      </a:lnTo>
                      <a:lnTo>
                        <a:pt x="2149748" y="1386576"/>
                      </a:lnTo>
                      <a:lnTo>
                        <a:pt x="2102993" y="1391285"/>
                      </a:lnTo>
                      <a:lnTo>
                        <a:pt x="0" y="1391285"/>
                      </a:lnTo>
                      <a:lnTo>
                        <a:pt x="0" y="231901"/>
                      </a:lnTo>
                      <a:lnTo>
                        <a:pt x="4708" y="185146"/>
                      </a:lnTo>
                      <a:lnTo>
                        <a:pt x="18214" y="141606"/>
                      </a:lnTo>
                      <a:lnTo>
                        <a:pt x="39587" y="102213"/>
                      </a:lnTo>
                      <a:lnTo>
                        <a:pt x="67897" y="67897"/>
                      </a:lnTo>
                      <a:lnTo>
                        <a:pt x="102213" y="39587"/>
                      </a:lnTo>
                      <a:lnTo>
                        <a:pt x="141606" y="18214"/>
                      </a:lnTo>
                      <a:lnTo>
                        <a:pt x="185146" y="4708"/>
                      </a:lnTo>
                      <a:lnTo>
                        <a:pt x="231901" y="0"/>
                      </a:lnTo>
                      <a:close/>
                    </a:path>
                  </a:pathLst>
                </a:custGeom>
                <a:grpFill/>
                <a:ln w="12700">
                  <a:solidFill>
                    <a:schemeClr val="accent2">
                      <a:lumMod val="50000"/>
                    </a:schemeClr>
                  </a:solidFill>
                </a:ln>
              </p:spPr>
              <p:txBody>
                <a:bodyPr wrap="square" lIns="0" tIns="0" rIns="0" bIns="0" rtlCol="0"/>
                <a:lstStyle/>
                <a:p>
                  <a:pPr algn="just"/>
                  <a:endParaRPr dirty="0"/>
                </a:p>
              </p:txBody>
            </p:sp>
          </p:grpSp>
          <p:sp>
            <p:nvSpPr>
              <p:cNvPr id="22" name="object 22"/>
              <p:cNvSpPr txBox="1"/>
              <p:nvPr/>
            </p:nvSpPr>
            <p:spPr>
              <a:xfrm>
                <a:off x="9076817" y="2923565"/>
                <a:ext cx="1271270" cy="221855"/>
              </a:xfrm>
              <a:prstGeom prst="rect">
                <a:avLst/>
              </a:prstGeom>
              <a:solidFill>
                <a:schemeClr val="accent2">
                  <a:lumMod val="50000"/>
                </a:schemeClr>
              </a:solidFill>
            </p:spPr>
            <p:txBody>
              <a:bodyPr vert="horz" wrap="square" lIns="0" tIns="52069" rIns="0" bIns="0" rtlCol="0">
                <a:spAutoFit/>
              </a:bodyPr>
              <a:lstStyle/>
              <a:p>
                <a:pPr marL="729615">
                  <a:lnSpc>
                    <a:spcPct val="100000"/>
                  </a:lnSpc>
                  <a:spcBef>
                    <a:spcPts val="409"/>
                  </a:spcBef>
                </a:pPr>
                <a:r>
                  <a:rPr lang="en-GB" sz="1100" spc="-10" dirty="0">
                    <a:solidFill>
                      <a:srgbClr val="FFFFFF"/>
                    </a:solidFill>
                    <a:latin typeface="Calibri"/>
                    <a:cs typeface="Calibri"/>
                  </a:rPr>
                  <a:t>History</a:t>
                </a:r>
                <a:endParaRPr sz="1100" dirty="0">
                  <a:latin typeface="Calibri"/>
                  <a:cs typeface="Calibri"/>
                </a:endParaRPr>
              </a:p>
            </p:txBody>
          </p:sp>
          <p:sp>
            <p:nvSpPr>
              <p:cNvPr id="23" name="object 23"/>
              <p:cNvSpPr txBox="1"/>
              <p:nvPr/>
            </p:nvSpPr>
            <p:spPr>
              <a:xfrm>
                <a:off x="8124282" y="3116845"/>
                <a:ext cx="2172970" cy="1090683"/>
              </a:xfrm>
              <a:prstGeom prst="rect">
                <a:avLst/>
              </a:prstGeom>
            </p:spPr>
            <p:txBody>
              <a:bodyPr vert="horz" wrap="square" lIns="0" tIns="13335" rIns="0" bIns="0" rtlCol="0">
                <a:spAutoFit/>
              </a:bodyPr>
              <a:lstStyle/>
              <a:p>
                <a:pPr marR="5080" lvl="2" algn="l"/>
                <a:r>
                  <a:rPr sz="1000" dirty="0">
                    <a:latin typeface="Calibri"/>
                    <a:cs typeface="Calibri"/>
                  </a:rPr>
                  <a:t>In</a:t>
                </a:r>
                <a:r>
                  <a:rPr lang="en-GB" sz="1000" dirty="0">
                    <a:latin typeface="Calibri"/>
                    <a:cs typeface="Calibri"/>
                  </a:rPr>
                  <a:t> </a:t>
                </a:r>
                <a:r>
                  <a:rPr lang="en-GB" sz="1000" b="1" spc="-15" dirty="0">
                    <a:latin typeface="Calibri"/>
                    <a:cs typeface="Calibri"/>
                  </a:rPr>
                  <a:t>History</a:t>
                </a:r>
                <a:r>
                  <a:rPr lang="en-GB" sz="1000" spc="-20" dirty="0">
                    <a:latin typeface="Calibri"/>
                    <a:cs typeface="Calibri"/>
                  </a:rPr>
                  <a:t> </a:t>
                </a:r>
                <a:r>
                  <a:rPr lang="en-GB" sz="1000" spc="-15" dirty="0">
                    <a:latin typeface="Calibri"/>
                    <a:cs typeface="Calibri"/>
                  </a:rPr>
                  <a:t>we will learn about the achievements of this civilisation. Then learn about how and where the ancient Egyptians lived, what was important to the daily lives of ancient Egyptians, who Tutankhamun was and how mummies were made. </a:t>
                </a:r>
                <a:endParaRPr lang="en-GB" sz="1000" spc="-20" dirty="0">
                  <a:latin typeface="Calibri"/>
                  <a:cs typeface="Calibri"/>
                </a:endParaRPr>
              </a:p>
            </p:txBody>
          </p:sp>
        </p:grpSp>
        <p:grpSp>
          <p:nvGrpSpPr>
            <p:cNvPr id="99" name="Group 98">
              <a:extLst>
                <a:ext uri="{FF2B5EF4-FFF2-40B4-BE49-F238E27FC236}">
                  <a16:creationId xmlns:a16="http://schemas.microsoft.com/office/drawing/2014/main" id="{6777DA5E-B306-41E3-968E-1CE56C48134B}"/>
                </a:ext>
              </a:extLst>
            </p:cNvPr>
            <p:cNvGrpSpPr/>
            <p:nvPr/>
          </p:nvGrpSpPr>
          <p:grpSpPr>
            <a:xfrm>
              <a:off x="3247200" y="4410078"/>
              <a:ext cx="2334895" cy="1701965"/>
              <a:chOff x="5455920" y="2872740"/>
              <a:chExt cx="2334895" cy="1701965"/>
            </a:xfrm>
          </p:grpSpPr>
          <p:grpSp>
            <p:nvGrpSpPr>
              <p:cNvPr id="24" name="object 24"/>
              <p:cNvGrpSpPr/>
              <p:nvPr/>
            </p:nvGrpSpPr>
            <p:grpSpPr>
              <a:xfrm>
                <a:off x="5455920" y="2872740"/>
                <a:ext cx="2334895" cy="1391920"/>
                <a:chOff x="5455920" y="2872740"/>
                <a:chExt cx="2334895" cy="1391920"/>
              </a:xfrm>
              <a:solidFill>
                <a:schemeClr val="accent2">
                  <a:lumMod val="40000"/>
                  <a:lumOff val="60000"/>
                </a:schemeClr>
              </a:solidFill>
            </p:grpSpPr>
            <p:sp>
              <p:nvSpPr>
                <p:cNvPr id="25" name="object 25"/>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a:p>
              </p:txBody>
            </p:sp>
            <p:sp>
              <p:nvSpPr>
                <p:cNvPr id="26" name="object 26"/>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a:p>
              </p:txBody>
            </p:sp>
          </p:grpSp>
          <p:sp>
            <p:nvSpPr>
              <p:cNvPr id="27" name="object 27"/>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Computing</a:t>
                </a:r>
                <a:endParaRPr sz="1100" dirty="0">
                  <a:latin typeface="Calibri"/>
                  <a:cs typeface="Calibri"/>
                </a:endParaRPr>
              </a:p>
            </p:txBody>
          </p:sp>
          <p:sp>
            <p:nvSpPr>
              <p:cNvPr id="28" name="object 28"/>
              <p:cNvSpPr txBox="1"/>
              <p:nvPr/>
            </p:nvSpPr>
            <p:spPr>
              <a:xfrm>
                <a:off x="5555210" y="3201765"/>
                <a:ext cx="2173282" cy="1372940"/>
              </a:xfrm>
              <a:prstGeom prst="rect">
                <a:avLst/>
              </a:prstGeom>
            </p:spPr>
            <p:txBody>
              <a:bodyPr vert="horz" wrap="square" lIns="0" tIns="13335" rIns="0" bIns="0" rtlCol="0">
                <a:spAutoFit/>
              </a:bodyPr>
              <a:lstStyle/>
              <a:p>
                <a:pPr marL="12700" marR="5080">
                  <a:lnSpc>
                    <a:spcPct val="108500"/>
                  </a:lnSpc>
                  <a:spcBef>
                    <a:spcPts val="105"/>
                  </a:spcBef>
                </a:pPr>
                <a:r>
                  <a:rPr sz="1000" spc="-20" dirty="0">
                    <a:latin typeface="Calibri"/>
                    <a:cs typeface="Calibri"/>
                  </a:rPr>
                  <a:t>In </a:t>
                </a:r>
                <a:r>
                  <a:rPr lang="en-GB" sz="1000" b="1" spc="-20" dirty="0">
                    <a:latin typeface="Calibri"/>
                    <a:cs typeface="Calibri"/>
                  </a:rPr>
                  <a:t>Computing</a:t>
                </a:r>
                <a:r>
                  <a:rPr sz="1000" spc="-20" dirty="0">
                    <a:latin typeface="Calibri"/>
                    <a:cs typeface="Calibri"/>
                  </a:rPr>
                  <a:t> we will</a:t>
                </a:r>
                <a:r>
                  <a:rPr lang="en-GB" sz="1000" spc="-20" dirty="0">
                    <a:latin typeface="Calibri"/>
                    <a:cs typeface="Calibri"/>
                  </a:rPr>
                  <a:t> continue to build upon their knowledge and understanding of Coding as well as Online Safety. In addition we will also look at Databases by creating them and understanding the best types of questions to use</a:t>
                </a:r>
                <a:r>
                  <a:rPr lang="en-GB" sz="1000" dirty="0">
                    <a:latin typeface="Calibri"/>
                    <a:cs typeface="Calibri"/>
                  </a:rPr>
                  <a:t>.</a:t>
                </a: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sz="1000" dirty="0">
                  <a:latin typeface="Calibri"/>
                  <a:cs typeface="Calibri"/>
                </a:endParaRPr>
              </a:p>
            </p:txBody>
          </p:sp>
        </p:grpSp>
        <p:grpSp>
          <p:nvGrpSpPr>
            <p:cNvPr id="3" name="Group 2">
              <a:extLst>
                <a:ext uri="{FF2B5EF4-FFF2-40B4-BE49-F238E27FC236}">
                  <a16:creationId xmlns:a16="http://schemas.microsoft.com/office/drawing/2014/main" id="{3A6F91BC-0E7E-46E7-9C78-53A2C7B914DF}"/>
                </a:ext>
              </a:extLst>
            </p:cNvPr>
            <p:cNvGrpSpPr/>
            <p:nvPr/>
          </p:nvGrpSpPr>
          <p:grpSpPr>
            <a:xfrm>
              <a:off x="273494" y="5896155"/>
              <a:ext cx="2745338" cy="1885190"/>
              <a:chOff x="1844263" y="4366259"/>
              <a:chExt cx="2414683" cy="1901070"/>
            </a:xfrm>
          </p:grpSpPr>
          <p:grpSp>
            <p:nvGrpSpPr>
              <p:cNvPr id="48" name="object 48"/>
              <p:cNvGrpSpPr/>
              <p:nvPr/>
            </p:nvGrpSpPr>
            <p:grpSpPr>
              <a:xfrm>
                <a:off x="1844263" y="4366259"/>
                <a:ext cx="2414683" cy="1553846"/>
                <a:chOff x="1844263" y="4366259"/>
                <a:chExt cx="2414683" cy="1553846"/>
              </a:xfrm>
              <a:solidFill>
                <a:schemeClr val="accent2">
                  <a:lumMod val="40000"/>
                  <a:lumOff val="60000"/>
                </a:schemeClr>
              </a:solidFill>
            </p:grpSpPr>
            <p:sp>
              <p:nvSpPr>
                <p:cNvPr id="49" name="object 49"/>
                <p:cNvSpPr/>
                <p:nvPr/>
              </p:nvSpPr>
              <p:spPr>
                <a:xfrm>
                  <a:off x="2192019" y="4366260"/>
                  <a:ext cx="2066925" cy="1553845"/>
                </a:xfrm>
                <a:custGeom>
                  <a:avLst/>
                  <a:gdLst/>
                  <a:ahLst/>
                  <a:cxnLst/>
                  <a:rect l="l" t="t" r="r" b="b"/>
                  <a:pathLst>
                    <a:path w="2066925" h="1553845">
                      <a:moveTo>
                        <a:pt x="2066925"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1"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p:spPr>
              <p:txBody>
                <a:bodyPr wrap="square" lIns="0" tIns="0" rIns="0" bIns="0" rtlCol="0"/>
                <a:lstStyle/>
                <a:p>
                  <a:endParaRPr/>
                </a:p>
              </p:txBody>
            </p:sp>
            <p:sp>
              <p:nvSpPr>
                <p:cNvPr id="50" name="object 50"/>
                <p:cNvSpPr/>
                <p:nvPr/>
              </p:nvSpPr>
              <p:spPr>
                <a:xfrm>
                  <a:off x="1844263" y="4366259"/>
                  <a:ext cx="2414683" cy="1553845"/>
                </a:xfrm>
                <a:custGeom>
                  <a:avLst/>
                  <a:gdLst/>
                  <a:ahLst/>
                  <a:cxnLst/>
                  <a:rect l="l" t="t" r="r" b="b"/>
                  <a:pathLst>
                    <a:path w="2066925" h="1553845">
                      <a:moveTo>
                        <a:pt x="258953"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1"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699">
                  <a:solidFill>
                    <a:schemeClr val="accent2">
                      <a:lumMod val="50000"/>
                    </a:schemeClr>
                  </a:solidFill>
                </a:ln>
              </p:spPr>
              <p:txBody>
                <a:bodyPr wrap="square" lIns="0" tIns="0" rIns="0" bIns="0" rtlCol="0"/>
                <a:lstStyle/>
                <a:p>
                  <a:endParaRPr dirty="0"/>
                </a:p>
              </p:txBody>
            </p:sp>
          </p:grpSp>
          <p:sp>
            <p:nvSpPr>
              <p:cNvPr id="51" name="object 51"/>
              <p:cNvSpPr txBox="1"/>
              <p:nvPr/>
            </p:nvSpPr>
            <p:spPr>
              <a:xfrm>
                <a:off x="3088767" y="4418812"/>
                <a:ext cx="1126490" cy="221855"/>
              </a:xfrm>
              <a:prstGeom prst="rect">
                <a:avLst/>
              </a:prstGeom>
              <a:solidFill>
                <a:schemeClr val="accent2">
                  <a:lumMod val="50000"/>
                </a:schemeClr>
              </a:solidFill>
            </p:spPr>
            <p:txBody>
              <a:bodyPr vert="horz" wrap="square" lIns="0" tIns="52069" rIns="0" bIns="0" rtlCol="0">
                <a:spAutoFit/>
              </a:bodyPr>
              <a:lstStyle/>
              <a:p>
                <a:pPr marR="95250" algn="r">
                  <a:lnSpc>
                    <a:spcPct val="100000"/>
                  </a:lnSpc>
                  <a:spcBef>
                    <a:spcPts val="409"/>
                  </a:spcBef>
                </a:pPr>
                <a:r>
                  <a:rPr sz="1100" spc="-25" dirty="0">
                    <a:solidFill>
                      <a:srgbClr val="FFFFFF"/>
                    </a:solidFill>
                    <a:latin typeface="Calibri"/>
                    <a:cs typeface="Calibri"/>
                  </a:rPr>
                  <a:t>Art</a:t>
                </a:r>
                <a:endParaRPr sz="1100" dirty="0">
                  <a:latin typeface="Calibri"/>
                  <a:cs typeface="Calibri"/>
                </a:endParaRPr>
              </a:p>
            </p:txBody>
          </p:sp>
          <p:sp>
            <p:nvSpPr>
              <p:cNvPr id="52" name="object 52"/>
              <p:cNvSpPr txBox="1"/>
              <p:nvPr/>
            </p:nvSpPr>
            <p:spPr>
              <a:xfrm>
                <a:off x="1860650" y="4687163"/>
                <a:ext cx="2376104" cy="1580166"/>
              </a:xfrm>
              <a:prstGeom prst="rect">
                <a:avLst/>
              </a:prstGeom>
            </p:spPr>
            <p:txBody>
              <a:bodyPr vert="horz" wrap="square" lIns="0" tIns="13335" rIns="0" bIns="0" rtlCol="0">
                <a:spAutoFit/>
              </a:bodyPr>
              <a:lstStyle/>
              <a:p>
                <a:pPr marL="12700" marR="5080">
                  <a:lnSpc>
                    <a:spcPct val="109600"/>
                  </a:lnSpc>
                  <a:spcBef>
                    <a:spcPts val="105"/>
                  </a:spcBef>
                </a:pPr>
                <a:r>
                  <a:rPr sz="1000" spc="-20" dirty="0">
                    <a:latin typeface="Calibri"/>
                    <a:cs typeface="Calibri"/>
                  </a:rPr>
                  <a:t>In </a:t>
                </a:r>
                <a:r>
                  <a:rPr sz="1000" b="1" spc="-20" dirty="0" err="1">
                    <a:latin typeface="Calibri"/>
                    <a:cs typeface="Calibri"/>
                  </a:rPr>
                  <a:t>Ar</a:t>
                </a:r>
                <a:r>
                  <a:rPr lang="en-GB" sz="1000" b="1" spc="-20" dirty="0">
                    <a:latin typeface="Calibri"/>
                    <a:cs typeface="Calibri"/>
                  </a:rPr>
                  <a:t>t, </a:t>
                </a:r>
                <a:r>
                  <a:rPr lang="en-GB" sz="1000" spc="-20" dirty="0">
                    <a:latin typeface="Calibri"/>
                    <a:cs typeface="Calibri"/>
                  </a:rPr>
                  <a:t>our focus will be on we skill of sculpture where will be creating deigning and creating a canopic jar using different techniques and tools to manipulate and craft our designs. In addition we will also continue to develop our drawing and painting skills through different mediums</a:t>
                </a:r>
                <a:r>
                  <a:rPr lang="en-GB" sz="1000" dirty="0">
                    <a:latin typeface="Calibri"/>
                    <a:cs typeface="Calibri"/>
                  </a:rPr>
                  <a:t>. </a:t>
                </a: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5" name="Group 94">
              <a:extLst>
                <a:ext uri="{FF2B5EF4-FFF2-40B4-BE49-F238E27FC236}">
                  <a16:creationId xmlns:a16="http://schemas.microsoft.com/office/drawing/2014/main" id="{F9BE5E4B-60C7-4DC1-B998-9383C2228B65}"/>
                </a:ext>
              </a:extLst>
            </p:cNvPr>
            <p:cNvGrpSpPr/>
            <p:nvPr/>
          </p:nvGrpSpPr>
          <p:grpSpPr>
            <a:xfrm>
              <a:off x="5722972" y="5858294"/>
              <a:ext cx="2350521" cy="1839514"/>
              <a:chOff x="6423659" y="4354195"/>
              <a:chExt cx="2079625" cy="1826763"/>
            </a:xfrm>
          </p:grpSpPr>
          <p:grpSp>
            <p:nvGrpSpPr>
              <p:cNvPr id="53" name="object 53"/>
              <p:cNvGrpSpPr/>
              <p:nvPr/>
            </p:nvGrpSpPr>
            <p:grpSpPr>
              <a:xfrm>
                <a:off x="6423659" y="4354195"/>
                <a:ext cx="2079625" cy="1566545"/>
                <a:chOff x="6423659" y="4354195"/>
                <a:chExt cx="2079625" cy="1566545"/>
              </a:xfrm>
              <a:solidFill>
                <a:schemeClr val="accent2">
                  <a:lumMod val="40000"/>
                  <a:lumOff val="60000"/>
                </a:schemeClr>
              </a:solidFill>
            </p:grpSpPr>
            <p:sp>
              <p:nvSpPr>
                <p:cNvPr id="54" name="object 54"/>
                <p:cNvSpPr/>
                <p:nvPr/>
              </p:nvSpPr>
              <p:spPr>
                <a:xfrm>
                  <a:off x="6430009" y="4360545"/>
                  <a:ext cx="2066925" cy="1553845"/>
                </a:xfrm>
                <a:custGeom>
                  <a:avLst/>
                  <a:gdLst/>
                  <a:ahLst/>
                  <a:cxnLst/>
                  <a:rect l="l" t="t" r="r" b="b"/>
                  <a:pathLst>
                    <a:path w="2066925" h="1553845">
                      <a:moveTo>
                        <a:pt x="2066670"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717" y="1553845"/>
                      </a:lnTo>
                      <a:lnTo>
                        <a:pt x="1854261" y="1549672"/>
                      </a:lnTo>
                      <a:lnTo>
                        <a:pt x="1898069" y="1537642"/>
                      </a:lnTo>
                      <a:lnTo>
                        <a:pt x="1938410" y="1518487"/>
                      </a:lnTo>
                      <a:lnTo>
                        <a:pt x="1974552" y="1492937"/>
                      </a:lnTo>
                      <a:lnTo>
                        <a:pt x="2005763" y="1461726"/>
                      </a:lnTo>
                      <a:lnTo>
                        <a:pt x="2031313" y="1425584"/>
                      </a:lnTo>
                      <a:lnTo>
                        <a:pt x="2050468" y="1385243"/>
                      </a:lnTo>
                      <a:lnTo>
                        <a:pt x="2062498" y="1341435"/>
                      </a:lnTo>
                      <a:lnTo>
                        <a:pt x="2066670" y="1294892"/>
                      </a:lnTo>
                      <a:lnTo>
                        <a:pt x="2066670" y="0"/>
                      </a:lnTo>
                      <a:close/>
                    </a:path>
                  </a:pathLst>
                </a:custGeom>
                <a:grpFill/>
                <a:ln>
                  <a:solidFill>
                    <a:schemeClr val="accent2">
                      <a:lumMod val="50000"/>
                    </a:schemeClr>
                  </a:solidFill>
                </a:ln>
              </p:spPr>
              <p:txBody>
                <a:bodyPr wrap="square" lIns="0" tIns="0" rIns="0" bIns="0" rtlCol="0"/>
                <a:lstStyle/>
                <a:p>
                  <a:endParaRPr/>
                </a:p>
              </p:txBody>
            </p:sp>
            <p:sp>
              <p:nvSpPr>
                <p:cNvPr id="55" name="object 55"/>
                <p:cNvSpPr/>
                <p:nvPr/>
              </p:nvSpPr>
              <p:spPr>
                <a:xfrm>
                  <a:off x="6430009" y="4360545"/>
                  <a:ext cx="2066925" cy="1553845"/>
                </a:xfrm>
                <a:custGeom>
                  <a:avLst/>
                  <a:gdLst/>
                  <a:ahLst/>
                  <a:cxnLst/>
                  <a:rect l="l" t="t" r="r" b="b"/>
                  <a:pathLst>
                    <a:path w="2066925" h="1553845">
                      <a:moveTo>
                        <a:pt x="258953" y="0"/>
                      </a:moveTo>
                      <a:lnTo>
                        <a:pt x="2066670" y="0"/>
                      </a:lnTo>
                      <a:lnTo>
                        <a:pt x="2066670" y="1294892"/>
                      </a:lnTo>
                      <a:lnTo>
                        <a:pt x="2062498" y="1341435"/>
                      </a:lnTo>
                      <a:lnTo>
                        <a:pt x="2050468" y="1385243"/>
                      </a:lnTo>
                      <a:lnTo>
                        <a:pt x="2031313" y="1425584"/>
                      </a:lnTo>
                      <a:lnTo>
                        <a:pt x="2005763" y="1461726"/>
                      </a:lnTo>
                      <a:lnTo>
                        <a:pt x="1974552" y="1492937"/>
                      </a:lnTo>
                      <a:lnTo>
                        <a:pt x="1938410" y="1518487"/>
                      </a:lnTo>
                      <a:lnTo>
                        <a:pt x="1898069" y="1537642"/>
                      </a:lnTo>
                      <a:lnTo>
                        <a:pt x="1854261" y="1549672"/>
                      </a:lnTo>
                      <a:lnTo>
                        <a:pt x="180771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700">
                  <a:solidFill>
                    <a:schemeClr val="accent2">
                      <a:lumMod val="50000"/>
                    </a:schemeClr>
                  </a:solidFill>
                </a:ln>
              </p:spPr>
              <p:txBody>
                <a:bodyPr wrap="square" lIns="0" tIns="0" rIns="0" bIns="0" rtlCol="0"/>
                <a:lstStyle/>
                <a:p>
                  <a:endParaRPr dirty="0"/>
                </a:p>
              </p:txBody>
            </p:sp>
          </p:grpSp>
          <p:sp>
            <p:nvSpPr>
              <p:cNvPr id="56" name="object 56"/>
              <p:cNvSpPr txBox="1"/>
              <p:nvPr/>
            </p:nvSpPr>
            <p:spPr>
              <a:xfrm>
                <a:off x="7322070" y="4417525"/>
                <a:ext cx="1126490" cy="220317"/>
              </a:xfrm>
              <a:prstGeom prst="rect">
                <a:avLst/>
              </a:prstGeom>
              <a:solidFill>
                <a:schemeClr val="accent2">
                  <a:lumMod val="50000"/>
                </a:schemeClr>
              </a:solidFill>
            </p:spPr>
            <p:txBody>
              <a:bodyPr vert="horz" wrap="square" lIns="0" tIns="52069" rIns="0" bIns="0" rtlCol="0">
                <a:spAutoFit/>
              </a:bodyPr>
              <a:lstStyle/>
              <a:p>
                <a:pPr marR="93345" algn="r">
                  <a:lnSpc>
                    <a:spcPct val="100000"/>
                  </a:lnSpc>
                  <a:spcBef>
                    <a:spcPts val="409"/>
                  </a:spcBef>
                </a:pPr>
                <a:r>
                  <a:rPr lang="en-GB" sz="1100" spc="-25" dirty="0">
                    <a:solidFill>
                      <a:srgbClr val="FFFFFF"/>
                    </a:solidFill>
                    <a:latin typeface="Calibri"/>
                    <a:cs typeface="Calibri"/>
                  </a:rPr>
                  <a:t>French</a:t>
                </a:r>
                <a:endParaRPr sz="1100" dirty="0">
                  <a:latin typeface="Calibri"/>
                  <a:cs typeface="Calibri"/>
                </a:endParaRPr>
              </a:p>
            </p:txBody>
          </p:sp>
          <p:sp>
            <p:nvSpPr>
              <p:cNvPr id="57" name="object 57"/>
              <p:cNvSpPr txBox="1"/>
              <p:nvPr/>
            </p:nvSpPr>
            <p:spPr>
              <a:xfrm>
                <a:off x="6597375" y="4688528"/>
                <a:ext cx="1827530" cy="1492430"/>
              </a:xfrm>
              <a:prstGeom prst="rect">
                <a:avLst/>
              </a:prstGeom>
            </p:spPr>
            <p:txBody>
              <a:bodyPr vert="horz" wrap="square" lIns="0" tIns="13335" rIns="0" bIns="0" rtlCol="0">
                <a:spAutoFit/>
              </a:bodyPr>
              <a:lstStyle/>
              <a:p>
                <a:r>
                  <a:rPr sz="1000" dirty="0">
                    <a:latin typeface="Calibri"/>
                    <a:cs typeface="Calibri"/>
                  </a:rPr>
                  <a:t>In</a:t>
                </a:r>
                <a:r>
                  <a:rPr sz="1000" spc="-15" dirty="0">
                    <a:latin typeface="Calibri"/>
                    <a:cs typeface="Calibri"/>
                  </a:rPr>
                  <a:t> </a:t>
                </a:r>
                <a:r>
                  <a:rPr lang="en-GB" sz="1000" b="1" spc="-15" dirty="0">
                    <a:latin typeface="Calibri"/>
                    <a:cs typeface="Calibri"/>
                  </a:rPr>
                  <a:t>French</a:t>
                </a:r>
                <a:r>
                  <a:rPr sz="1000" b="1" spc="-15" dirty="0">
                    <a:latin typeface="Calibri"/>
                    <a:cs typeface="Calibri"/>
                  </a:rPr>
                  <a:t> </a:t>
                </a:r>
                <a:r>
                  <a:rPr sz="1000" spc="-15" dirty="0">
                    <a:latin typeface="Calibri"/>
                    <a:cs typeface="Calibri"/>
                  </a:rPr>
                  <a:t>we will </a:t>
                </a:r>
                <a:r>
                  <a:rPr lang="en-GB" sz="1000" spc="-15" dirty="0">
                    <a:latin typeface="Calibri"/>
                    <a:cs typeface="Calibri"/>
                  </a:rPr>
                  <a:t>be recapping and the consolidating their knowledge of previous learning before moving onto deepening their learning on animals, fruits and items in the classroom. </a:t>
                </a: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87" name="Group 86">
              <a:extLst>
                <a:ext uri="{FF2B5EF4-FFF2-40B4-BE49-F238E27FC236}">
                  <a16:creationId xmlns:a16="http://schemas.microsoft.com/office/drawing/2014/main" id="{5DE10F3D-6BE0-4D0E-98DA-B12233D5364A}"/>
                </a:ext>
              </a:extLst>
            </p:cNvPr>
            <p:cNvGrpSpPr/>
            <p:nvPr/>
          </p:nvGrpSpPr>
          <p:grpSpPr>
            <a:xfrm>
              <a:off x="3288079" y="5892828"/>
              <a:ext cx="2286990" cy="1974255"/>
              <a:chOff x="4305299" y="4362448"/>
              <a:chExt cx="2066926" cy="1976595"/>
            </a:xfrm>
          </p:grpSpPr>
          <p:grpSp>
            <p:nvGrpSpPr>
              <p:cNvPr id="58" name="object 58"/>
              <p:cNvGrpSpPr/>
              <p:nvPr/>
            </p:nvGrpSpPr>
            <p:grpSpPr>
              <a:xfrm>
                <a:off x="4305299" y="4362448"/>
                <a:ext cx="2066926" cy="1553847"/>
                <a:chOff x="4305299" y="4362448"/>
                <a:chExt cx="2066926" cy="1553847"/>
              </a:xfrm>
              <a:solidFill>
                <a:schemeClr val="accent2">
                  <a:lumMod val="40000"/>
                  <a:lumOff val="60000"/>
                </a:schemeClr>
              </a:solidFill>
            </p:grpSpPr>
            <p:sp>
              <p:nvSpPr>
                <p:cNvPr id="59" name="object 59"/>
                <p:cNvSpPr/>
                <p:nvPr/>
              </p:nvSpPr>
              <p:spPr>
                <a:xfrm>
                  <a:off x="4305300" y="4362450"/>
                  <a:ext cx="2066925" cy="1553845"/>
                </a:xfrm>
                <a:custGeom>
                  <a:avLst/>
                  <a:gdLst/>
                  <a:ahLst/>
                  <a:cxnLst/>
                  <a:rect l="l" t="t" r="r" b="b"/>
                  <a:pathLst>
                    <a:path w="2066925" h="1553845">
                      <a:moveTo>
                        <a:pt x="2066925"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a:p>
              </p:txBody>
            </p:sp>
            <p:sp>
              <p:nvSpPr>
                <p:cNvPr id="60" name="object 60"/>
                <p:cNvSpPr/>
                <p:nvPr/>
              </p:nvSpPr>
              <p:spPr>
                <a:xfrm>
                  <a:off x="4305299" y="4362448"/>
                  <a:ext cx="2066925" cy="1553845"/>
                </a:xfrm>
                <a:custGeom>
                  <a:avLst/>
                  <a:gdLst/>
                  <a:ahLst/>
                  <a:cxnLst/>
                  <a:rect l="l" t="t" r="r" b="b"/>
                  <a:pathLst>
                    <a:path w="2066925" h="1553845">
                      <a:moveTo>
                        <a:pt x="258952"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61" name="object 61"/>
              <p:cNvSpPr txBox="1"/>
              <p:nvPr/>
            </p:nvSpPr>
            <p:spPr>
              <a:xfrm>
                <a:off x="5202046" y="4415002"/>
                <a:ext cx="1126490" cy="312420"/>
              </a:xfrm>
              <a:prstGeom prst="rect">
                <a:avLst/>
              </a:prstGeom>
              <a:solidFill>
                <a:schemeClr val="accent2">
                  <a:lumMod val="50000"/>
                </a:schemeClr>
              </a:solidFill>
            </p:spPr>
            <p:txBody>
              <a:bodyPr vert="horz" wrap="square" lIns="0" tIns="51435" rIns="0" bIns="0" rtlCol="0">
                <a:spAutoFit/>
              </a:bodyPr>
              <a:lstStyle/>
              <a:p>
                <a:pPr marL="685800">
                  <a:lnSpc>
                    <a:spcPct val="100000"/>
                  </a:lnSpc>
                  <a:spcBef>
                    <a:spcPts val="405"/>
                  </a:spcBef>
                </a:pPr>
                <a:r>
                  <a:rPr sz="1100" spc="-10" dirty="0">
                    <a:solidFill>
                      <a:srgbClr val="FFFFFF"/>
                    </a:solidFill>
                    <a:latin typeface="Calibri"/>
                    <a:cs typeface="Calibri"/>
                  </a:rPr>
                  <a:t>Music</a:t>
                </a:r>
                <a:endParaRPr sz="1100" dirty="0">
                  <a:latin typeface="Calibri"/>
                  <a:cs typeface="Calibri"/>
                </a:endParaRPr>
              </a:p>
            </p:txBody>
          </p:sp>
          <p:sp>
            <p:nvSpPr>
              <p:cNvPr id="62" name="object 62"/>
              <p:cNvSpPr txBox="1"/>
              <p:nvPr/>
            </p:nvSpPr>
            <p:spPr>
              <a:xfrm>
                <a:off x="4359662" y="4772144"/>
                <a:ext cx="1997159" cy="1566899"/>
              </a:xfrm>
              <a:prstGeom prst="rect">
                <a:avLst/>
              </a:prstGeom>
            </p:spPr>
            <p:txBody>
              <a:bodyPr vert="horz" wrap="square" lIns="0" tIns="11430" rIns="0" bIns="0" rtlCol="0">
                <a:spAutoFit/>
              </a:bodyPr>
              <a:lstStyle/>
              <a:p>
                <a:pPr marL="12700" marR="5080">
                  <a:lnSpc>
                    <a:spcPct val="109800"/>
                  </a:lnSpc>
                  <a:spcBef>
                    <a:spcPts val="90"/>
                  </a:spcBef>
                </a:pPr>
                <a:r>
                  <a:rPr sz="1000" dirty="0">
                    <a:latin typeface="Calibri"/>
                    <a:cs typeface="Calibri"/>
                  </a:rPr>
                  <a:t>In </a:t>
                </a:r>
                <a:r>
                  <a:rPr sz="1000" b="1" dirty="0">
                    <a:latin typeface="Calibri"/>
                    <a:cs typeface="Calibri"/>
                  </a:rPr>
                  <a:t>Music</a:t>
                </a:r>
                <a:r>
                  <a:rPr lang="en-GB" sz="1000" b="1" dirty="0">
                    <a:latin typeface="Calibri"/>
                    <a:cs typeface="Calibri"/>
                  </a:rPr>
                  <a:t> </a:t>
                </a:r>
                <a:r>
                  <a:rPr lang="en-GB" sz="1000" dirty="0">
                    <a:latin typeface="Calibri"/>
                    <a:cs typeface="Calibri"/>
                  </a:rPr>
                  <a:t>we will be exploring different melodies and harmonies noting differences and similarities in them. In addition, our focus will be on developing their composition skills and learning some chords. </a:t>
                </a: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2" name="Group 1">
              <a:extLst>
                <a:ext uri="{FF2B5EF4-FFF2-40B4-BE49-F238E27FC236}">
                  <a16:creationId xmlns:a16="http://schemas.microsoft.com/office/drawing/2014/main" id="{7EE0EE62-208F-4BD7-A1C0-2CF25A8E572C}"/>
                </a:ext>
              </a:extLst>
            </p:cNvPr>
            <p:cNvGrpSpPr/>
            <p:nvPr/>
          </p:nvGrpSpPr>
          <p:grpSpPr>
            <a:xfrm>
              <a:off x="8254167" y="4344842"/>
              <a:ext cx="2259837" cy="1872111"/>
              <a:chOff x="60325" y="4356100"/>
              <a:chExt cx="2079625" cy="2009944"/>
            </a:xfrm>
          </p:grpSpPr>
          <p:grpSp>
            <p:nvGrpSpPr>
              <p:cNvPr id="77" name="object 77"/>
              <p:cNvGrpSpPr/>
              <p:nvPr/>
            </p:nvGrpSpPr>
            <p:grpSpPr>
              <a:xfrm>
                <a:off x="60325" y="4356100"/>
                <a:ext cx="2079625" cy="1566545"/>
                <a:chOff x="60325" y="4356100"/>
                <a:chExt cx="2079625" cy="1566545"/>
              </a:xfrm>
              <a:solidFill>
                <a:schemeClr val="accent2">
                  <a:lumMod val="40000"/>
                  <a:lumOff val="60000"/>
                </a:schemeClr>
              </a:solidFill>
            </p:grpSpPr>
            <p:sp>
              <p:nvSpPr>
                <p:cNvPr id="78" name="object 78"/>
                <p:cNvSpPr/>
                <p:nvPr/>
              </p:nvSpPr>
              <p:spPr>
                <a:xfrm>
                  <a:off x="66675" y="4362450"/>
                  <a:ext cx="2066925" cy="1553845"/>
                </a:xfrm>
                <a:custGeom>
                  <a:avLst/>
                  <a:gdLst/>
                  <a:ahLst/>
                  <a:cxnLst/>
                  <a:rect l="l" t="t" r="r" b="b"/>
                  <a:pathLst>
                    <a:path w="2066925" h="1553845">
                      <a:moveTo>
                        <a:pt x="2066925" y="0"/>
                      </a:moveTo>
                      <a:lnTo>
                        <a:pt x="258978" y="0"/>
                      </a:lnTo>
                      <a:lnTo>
                        <a:pt x="212427" y="4172"/>
                      </a:lnTo>
                      <a:lnTo>
                        <a:pt x="168613" y="16202"/>
                      </a:lnTo>
                      <a:lnTo>
                        <a:pt x="128268" y="35357"/>
                      </a:lnTo>
                      <a:lnTo>
                        <a:pt x="92122" y="60907"/>
                      </a:lnTo>
                      <a:lnTo>
                        <a:pt x="60909" y="92118"/>
                      </a:lnTo>
                      <a:lnTo>
                        <a:pt x="35358"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a:p>
              </p:txBody>
            </p:sp>
            <p:sp>
              <p:nvSpPr>
                <p:cNvPr id="79" name="object 79"/>
                <p:cNvSpPr/>
                <p:nvPr/>
              </p:nvSpPr>
              <p:spPr>
                <a:xfrm>
                  <a:off x="66675" y="4362450"/>
                  <a:ext cx="2066925" cy="1553845"/>
                </a:xfrm>
                <a:custGeom>
                  <a:avLst/>
                  <a:gdLst/>
                  <a:ahLst/>
                  <a:cxnLst/>
                  <a:rect l="l" t="t" r="r" b="b"/>
                  <a:pathLst>
                    <a:path w="2066925" h="1553845">
                      <a:moveTo>
                        <a:pt x="258978"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8" y="128260"/>
                      </a:lnTo>
                      <a:lnTo>
                        <a:pt x="60909" y="92118"/>
                      </a:lnTo>
                      <a:lnTo>
                        <a:pt x="92122" y="60907"/>
                      </a:lnTo>
                      <a:lnTo>
                        <a:pt x="128268" y="35357"/>
                      </a:lnTo>
                      <a:lnTo>
                        <a:pt x="168613" y="16202"/>
                      </a:lnTo>
                      <a:lnTo>
                        <a:pt x="212427" y="4172"/>
                      </a:lnTo>
                      <a:lnTo>
                        <a:pt x="258978" y="0"/>
                      </a:lnTo>
                      <a:close/>
                    </a:path>
                  </a:pathLst>
                </a:custGeom>
                <a:grpFill/>
                <a:ln w="12700">
                  <a:solidFill>
                    <a:schemeClr val="accent2">
                      <a:lumMod val="50000"/>
                    </a:schemeClr>
                  </a:solidFill>
                </a:ln>
              </p:spPr>
              <p:txBody>
                <a:bodyPr wrap="square" lIns="0" tIns="0" rIns="0" bIns="0" rtlCol="0"/>
                <a:lstStyle/>
                <a:p>
                  <a:endParaRPr/>
                </a:p>
              </p:txBody>
            </p:sp>
          </p:grpSp>
          <p:sp>
            <p:nvSpPr>
              <p:cNvPr id="80" name="object 80"/>
              <p:cNvSpPr txBox="1"/>
              <p:nvPr/>
            </p:nvSpPr>
            <p:spPr>
              <a:xfrm>
                <a:off x="622300" y="4415002"/>
                <a:ext cx="1467624" cy="223138"/>
              </a:xfrm>
              <a:prstGeom prst="rect">
                <a:avLst/>
              </a:prstGeom>
              <a:solidFill>
                <a:schemeClr val="accent2">
                  <a:lumMod val="50000"/>
                </a:schemeClr>
              </a:solidFill>
            </p:spPr>
            <p:txBody>
              <a:bodyPr vert="horz" wrap="square" lIns="0" tIns="53340" rIns="0" bIns="0" rtlCol="0">
                <a:spAutoFit/>
              </a:bodyPr>
              <a:lstStyle/>
              <a:p>
                <a:pPr marL="154940" algn="r">
                  <a:lnSpc>
                    <a:spcPct val="100000"/>
                  </a:lnSpc>
                  <a:spcBef>
                    <a:spcPts val="420"/>
                  </a:spcBef>
                </a:pPr>
                <a:r>
                  <a:rPr sz="1100" dirty="0">
                    <a:solidFill>
                      <a:srgbClr val="FFFFFF"/>
                    </a:solidFill>
                    <a:latin typeface="Calibri"/>
                    <a:cs typeface="Calibri"/>
                  </a:rPr>
                  <a:t>Design</a:t>
                </a:r>
                <a:r>
                  <a:rPr sz="1100" spc="-15" dirty="0">
                    <a:solidFill>
                      <a:srgbClr val="FFFFFF"/>
                    </a:solidFill>
                    <a:latin typeface="Calibri"/>
                    <a:cs typeface="Calibri"/>
                  </a:rPr>
                  <a:t> </a:t>
                </a:r>
                <a:r>
                  <a:rPr sz="1100" dirty="0">
                    <a:solidFill>
                      <a:srgbClr val="FFFFFF"/>
                    </a:solidFill>
                    <a:latin typeface="Calibri"/>
                    <a:cs typeface="Calibri"/>
                  </a:rPr>
                  <a:t>&amp;</a:t>
                </a:r>
                <a:r>
                  <a:rPr sz="1100" spc="-5" dirty="0">
                    <a:solidFill>
                      <a:srgbClr val="FFFFFF"/>
                    </a:solidFill>
                    <a:latin typeface="Calibri"/>
                    <a:cs typeface="Calibri"/>
                  </a:rPr>
                  <a:t> </a:t>
                </a:r>
                <a:r>
                  <a:rPr sz="1100" spc="-10" dirty="0">
                    <a:solidFill>
                      <a:srgbClr val="FFFFFF"/>
                    </a:solidFill>
                    <a:latin typeface="Calibri"/>
                    <a:cs typeface="Calibri"/>
                  </a:rPr>
                  <a:t>Technology</a:t>
                </a:r>
                <a:endParaRPr sz="1100" dirty="0">
                  <a:latin typeface="Calibri"/>
                  <a:cs typeface="Calibri"/>
                </a:endParaRPr>
              </a:p>
            </p:txBody>
          </p:sp>
          <p:sp>
            <p:nvSpPr>
              <p:cNvPr id="81" name="object 81"/>
              <p:cNvSpPr txBox="1"/>
              <p:nvPr/>
            </p:nvSpPr>
            <p:spPr>
              <a:xfrm>
                <a:off x="142170" y="4685774"/>
                <a:ext cx="1893094" cy="1680270"/>
              </a:xfrm>
              <a:prstGeom prst="rect">
                <a:avLst/>
              </a:prstGeom>
            </p:spPr>
            <p:txBody>
              <a:bodyPr vert="horz" wrap="square" lIns="0" tIns="11430" rIns="0" bIns="0" rtlCol="0">
                <a:spAutoFit/>
              </a:bodyPr>
              <a:lstStyle/>
              <a:p>
                <a:pPr marL="12700" marR="5080">
                  <a:lnSpc>
                    <a:spcPct val="109800"/>
                  </a:lnSpc>
                  <a:spcBef>
                    <a:spcPts val="90"/>
                  </a:spcBef>
                </a:pPr>
                <a:r>
                  <a:rPr sz="1000" dirty="0">
                    <a:latin typeface="Calibri"/>
                    <a:cs typeface="Calibri"/>
                  </a:rPr>
                  <a:t>In</a:t>
                </a:r>
                <a:r>
                  <a:rPr sz="1000" spc="-15" dirty="0">
                    <a:latin typeface="Calibri"/>
                    <a:cs typeface="Calibri"/>
                  </a:rPr>
                  <a:t> </a:t>
                </a:r>
                <a:r>
                  <a:rPr sz="1000" b="1" dirty="0">
                    <a:latin typeface="Calibri"/>
                    <a:cs typeface="Calibri"/>
                  </a:rPr>
                  <a:t>D&amp;T</a:t>
                </a:r>
                <a:r>
                  <a:rPr lang="en-GB" sz="1000" dirty="0">
                    <a:latin typeface="Calibri"/>
                    <a:cs typeface="Calibri"/>
                  </a:rPr>
                  <a:t> our focus will be on the mechanisms when we create a Shaduf which is a long pole with a bucket attached to the end, which people use to raise and move water from rivers or lakes onto land.</a:t>
                </a: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96" name="Group 95">
              <a:extLst>
                <a:ext uri="{FF2B5EF4-FFF2-40B4-BE49-F238E27FC236}">
                  <a16:creationId xmlns:a16="http://schemas.microsoft.com/office/drawing/2014/main" id="{1A118F0C-4F0F-48EF-9737-C24DC61EC92F}"/>
                </a:ext>
              </a:extLst>
            </p:cNvPr>
            <p:cNvGrpSpPr/>
            <p:nvPr/>
          </p:nvGrpSpPr>
          <p:grpSpPr>
            <a:xfrm>
              <a:off x="8228950" y="5886477"/>
              <a:ext cx="2246036" cy="1680525"/>
              <a:chOff x="8520430" y="4291329"/>
              <a:chExt cx="2078989" cy="1715655"/>
            </a:xfrm>
          </p:grpSpPr>
          <p:grpSp>
            <p:nvGrpSpPr>
              <p:cNvPr id="82" name="object 82"/>
              <p:cNvGrpSpPr/>
              <p:nvPr/>
            </p:nvGrpSpPr>
            <p:grpSpPr>
              <a:xfrm>
                <a:off x="8520430" y="4291329"/>
                <a:ext cx="2078989" cy="1566545"/>
                <a:chOff x="8520430" y="4291329"/>
                <a:chExt cx="2078989" cy="1566545"/>
              </a:xfrm>
              <a:solidFill>
                <a:schemeClr val="accent2">
                  <a:lumMod val="40000"/>
                  <a:lumOff val="60000"/>
                </a:schemeClr>
              </a:solidFill>
            </p:grpSpPr>
            <p:sp>
              <p:nvSpPr>
                <p:cNvPr id="83" name="object 83"/>
                <p:cNvSpPr/>
                <p:nvPr/>
              </p:nvSpPr>
              <p:spPr>
                <a:xfrm>
                  <a:off x="8526780" y="4297679"/>
                  <a:ext cx="2066289" cy="1553845"/>
                </a:xfrm>
                <a:custGeom>
                  <a:avLst/>
                  <a:gdLst/>
                  <a:ahLst/>
                  <a:cxnLst/>
                  <a:rect l="l" t="t" r="r" b="b"/>
                  <a:pathLst>
                    <a:path w="2066290" h="1553845">
                      <a:moveTo>
                        <a:pt x="2066290"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337" y="1553845"/>
                      </a:lnTo>
                      <a:lnTo>
                        <a:pt x="1853880" y="1549672"/>
                      </a:lnTo>
                      <a:lnTo>
                        <a:pt x="1897688" y="1537642"/>
                      </a:lnTo>
                      <a:lnTo>
                        <a:pt x="1938029" y="1518487"/>
                      </a:lnTo>
                      <a:lnTo>
                        <a:pt x="1974171" y="1492937"/>
                      </a:lnTo>
                      <a:lnTo>
                        <a:pt x="2005382" y="1461726"/>
                      </a:lnTo>
                      <a:lnTo>
                        <a:pt x="2030932" y="1425584"/>
                      </a:lnTo>
                      <a:lnTo>
                        <a:pt x="2050087" y="1385243"/>
                      </a:lnTo>
                      <a:lnTo>
                        <a:pt x="2062117" y="1341435"/>
                      </a:lnTo>
                      <a:lnTo>
                        <a:pt x="2066290" y="1294892"/>
                      </a:lnTo>
                      <a:lnTo>
                        <a:pt x="2066290" y="0"/>
                      </a:lnTo>
                      <a:close/>
                    </a:path>
                  </a:pathLst>
                </a:custGeom>
                <a:grpFill/>
                <a:ln>
                  <a:solidFill>
                    <a:schemeClr val="accent2">
                      <a:lumMod val="50000"/>
                    </a:schemeClr>
                  </a:solidFill>
                </a:ln>
              </p:spPr>
              <p:txBody>
                <a:bodyPr wrap="square" lIns="0" tIns="0" rIns="0" bIns="0" rtlCol="0"/>
                <a:lstStyle/>
                <a:p>
                  <a:endParaRPr/>
                </a:p>
              </p:txBody>
            </p:sp>
            <p:sp>
              <p:nvSpPr>
                <p:cNvPr id="84" name="object 84"/>
                <p:cNvSpPr/>
                <p:nvPr/>
              </p:nvSpPr>
              <p:spPr>
                <a:xfrm>
                  <a:off x="8526780" y="4297679"/>
                  <a:ext cx="2066289" cy="1553845"/>
                </a:xfrm>
                <a:custGeom>
                  <a:avLst/>
                  <a:gdLst/>
                  <a:ahLst/>
                  <a:cxnLst/>
                  <a:rect l="l" t="t" r="r" b="b"/>
                  <a:pathLst>
                    <a:path w="2066290" h="1553845">
                      <a:moveTo>
                        <a:pt x="258952" y="0"/>
                      </a:moveTo>
                      <a:lnTo>
                        <a:pt x="2066290" y="0"/>
                      </a:lnTo>
                      <a:lnTo>
                        <a:pt x="2066290" y="1294892"/>
                      </a:lnTo>
                      <a:lnTo>
                        <a:pt x="2062117" y="1341435"/>
                      </a:lnTo>
                      <a:lnTo>
                        <a:pt x="2050087" y="1385243"/>
                      </a:lnTo>
                      <a:lnTo>
                        <a:pt x="2030932" y="1425584"/>
                      </a:lnTo>
                      <a:lnTo>
                        <a:pt x="2005382" y="1461726"/>
                      </a:lnTo>
                      <a:lnTo>
                        <a:pt x="1974171" y="1492937"/>
                      </a:lnTo>
                      <a:lnTo>
                        <a:pt x="1938029" y="1518487"/>
                      </a:lnTo>
                      <a:lnTo>
                        <a:pt x="1897688" y="1537642"/>
                      </a:lnTo>
                      <a:lnTo>
                        <a:pt x="1853880" y="1549672"/>
                      </a:lnTo>
                      <a:lnTo>
                        <a:pt x="180733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85" name="object 85"/>
              <p:cNvSpPr txBox="1"/>
              <p:nvPr/>
            </p:nvSpPr>
            <p:spPr>
              <a:xfrm>
                <a:off x="9423272" y="4350232"/>
                <a:ext cx="1126490" cy="312420"/>
              </a:xfrm>
              <a:prstGeom prst="rect">
                <a:avLst/>
              </a:prstGeom>
              <a:solidFill>
                <a:schemeClr val="accent2">
                  <a:lumMod val="50000"/>
                </a:schemeClr>
              </a:solidFill>
            </p:spPr>
            <p:txBody>
              <a:bodyPr vert="horz" wrap="square" lIns="0" tIns="52069" rIns="0" bIns="0" rtlCol="0">
                <a:spAutoFit/>
              </a:bodyPr>
              <a:lstStyle/>
              <a:p>
                <a:pPr marL="732155">
                  <a:lnSpc>
                    <a:spcPct val="100000"/>
                  </a:lnSpc>
                  <a:spcBef>
                    <a:spcPts val="409"/>
                  </a:spcBef>
                </a:pPr>
                <a:r>
                  <a:rPr sz="1100" spc="-20" dirty="0">
                    <a:solidFill>
                      <a:srgbClr val="FFFFFF"/>
                    </a:solidFill>
                    <a:latin typeface="Calibri"/>
                    <a:cs typeface="Calibri"/>
                  </a:rPr>
                  <a:t>PSHE</a:t>
                </a:r>
                <a:endParaRPr sz="1100" dirty="0">
                  <a:latin typeface="Calibri"/>
                  <a:cs typeface="Calibri"/>
                </a:endParaRPr>
              </a:p>
            </p:txBody>
          </p:sp>
          <p:sp>
            <p:nvSpPr>
              <p:cNvPr id="86" name="object 86"/>
              <p:cNvSpPr txBox="1"/>
              <p:nvPr/>
            </p:nvSpPr>
            <p:spPr>
              <a:xfrm>
                <a:off x="8563262" y="4606261"/>
                <a:ext cx="1948734" cy="1400723"/>
              </a:xfrm>
              <a:prstGeom prst="rect">
                <a:avLst/>
              </a:prstGeom>
            </p:spPr>
            <p:txBody>
              <a:bodyPr vert="horz" wrap="square" lIns="0" tIns="13335" rIns="0" bIns="0" rtlCol="0">
                <a:spAutoFit/>
              </a:bodyPr>
              <a:lstStyle/>
              <a:p>
                <a:pPr marL="12700" marR="5080">
                  <a:lnSpc>
                    <a:spcPct val="109600"/>
                  </a:lnSpc>
                  <a:spcBef>
                    <a:spcPts val="105"/>
                  </a:spcBef>
                </a:pPr>
                <a:r>
                  <a:rPr sz="1000" spc="-20" dirty="0">
                    <a:latin typeface="Calibri"/>
                    <a:cs typeface="Calibri"/>
                  </a:rPr>
                  <a:t>In </a:t>
                </a:r>
                <a:r>
                  <a:rPr sz="1000" b="1" spc="-20" dirty="0">
                    <a:latin typeface="Calibri"/>
                    <a:cs typeface="Calibri"/>
                  </a:rPr>
                  <a:t>PSHE</a:t>
                </a:r>
                <a:r>
                  <a:rPr sz="1000" spc="-20" dirty="0">
                    <a:latin typeface="Calibri"/>
                    <a:cs typeface="Calibri"/>
                  </a:rPr>
                  <a:t> </a:t>
                </a:r>
                <a:r>
                  <a:rPr lang="en-GB" sz="1000" spc="-20" dirty="0">
                    <a:latin typeface="Calibri"/>
                    <a:cs typeface="Calibri"/>
                  </a:rPr>
                  <a:t> we will be exploring positive relationships, discussing how to manage peer pressures and how respond to hurt behaviour. As well as respecting the similarities and differences in society and being able to identify discrimination and prejudice.   </a:t>
                </a:r>
              </a:p>
              <a:p>
                <a:pPr marL="12700" marR="5080">
                  <a:lnSpc>
                    <a:spcPct val="109600"/>
                  </a:lnSpc>
                  <a:spcBef>
                    <a:spcPts val="105"/>
                  </a:spcBef>
                </a:pPr>
                <a:endParaRPr sz="1000" dirty="0">
                  <a:latin typeface="Calibri"/>
                  <a:cs typeface="Calibri"/>
                </a:endParaRPr>
              </a:p>
            </p:txBody>
          </p:sp>
        </p:grpSp>
        <p:sp>
          <p:nvSpPr>
            <p:cNvPr id="93" name="Rectangle: Rounded Corners 92">
              <a:extLst>
                <a:ext uri="{FF2B5EF4-FFF2-40B4-BE49-F238E27FC236}">
                  <a16:creationId xmlns:a16="http://schemas.microsoft.com/office/drawing/2014/main" id="{B54D9C16-CA4C-483D-9DD7-B539DB6A612E}"/>
                </a:ext>
              </a:extLst>
            </p:cNvPr>
            <p:cNvSpPr/>
            <p:nvPr/>
          </p:nvSpPr>
          <p:spPr>
            <a:xfrm>
              <a:off x="184970" y="433611"/>
              <a:ext cx="3104065" cy="1075798"/>
            </a:xfrm>
            <a:prstGeom prst="round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2">
                    <a:lumMod val="50000"/>
                  </a:schemeClr>
                </a:solidFill>
              </a:endParaRPr>
            </a:p>
          </p:txBody>
        </p:sp>
        <p:grpSp>
          <p:nvGrpSpPr>
            <p:cNvPr id="105" name="Group 104">
              <a:extLst>
                <a:ext uri="{FF2B5EF4-FFF2-40B4-BE49-F238E27FC236}">
                  <a16:creationId xmlns:a16="http://schemas.microsoft.com/office/drawing/2014/main" id="{E0DE0FE8-6BE8-4B90-9B0F-53364BE48442}"/>
                </a:ext>
              </a:extLst>
            </p:cNvPr>
            <p:cNvGrpSpPr/>
            <p:nvPr/>
          </p:nvGrpSpPr>
          <p:grpSpPr>
            <a:xfrm>
              <a:off x="242404" y="4406228"/>
              <a:ext cx="2758314" cy="1391920"/>
              <a:chOff x="5032502" y="2872740"/>
              <a:chExt cx="2758314" cy="1391920"/>
            </a:xfrm>
          </p:grpSpPr>
          <p:sp>
            <p:nvSpPr>
              <p:cNvPr id="109" name="object 25">
                <a:extLst>
                  <a:ext uri="{FF2B5EF4-FFF2-40B4-BE49-F238E27FC236}">
                    <a16:creationId xmlns:a16="http://schemas.microsoft.com/office/drawing/2014/main" id="{99632E38-AE83-4CFD-B5B4-A202F4EF50BB}"/>
                  </a:ext>
                </a:extLst>
              </p:cNvPr>
              <p:cNvSpPr/>
              <p:nvPr/>
            </p:nvSpPr>
            <p:spPr>
              <a:xfrm>
                <a:off x="5032502" y="2872740"/>
                <a:ext cx="2758314"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107" name="object 27">
                <a:extLst>
                  <a:ext uri="{FF2B5EF4-FFF2-40B4-BE49-F238E27FC236}">
                    <a16:creationId xmlns:a16="http://schemas.microsoft.com/office/drawing/2014/main" id="{074F6480-BFC8-4D2A-B3A5-F2946019EE2C}"/>
                  </a:ext>
                </a:extLst>
              </p:cNvPr>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Geography</a:t>
                </a:r>
                <a:endParaRPr sz="1100" dirty="0">
                  <a:latin typeface="Calibri"/>
                  <a:cs typeface="Calibri"/>
                </a:endParaRPr>
              </a:p>
            </p:txBody>
          </p:sp>
          <p:sp>
            <p:nvSpPr>
              <p:cNvPr id="108" name="object 28">
                <a:extLst>
                  <a:ext uri="{FF2B5EF4-FFF2-40B4-BE49-F238E27FC236}">
                    <a16:creationId xmlns:a16="http://schemas.microsoft.com/office/drawing/2014/main" id="{BDAE0FC6-7AFB-425A-BCD7-6EE7B0CCB73F}"/>
                  </a:ext>
                </a:extLst>
              </p:cNvPr>
              <p:cNvSpPr txBox="1"/>
              <p:nvPr/>
            </p:nvSpPr>
            <p:spPr>
              <a:xfrm>
                <a:off x="5082223" y="3174333"/>
                <a:ext cx="2619056" cy="844077"/>
              </a:xfrm>
              <a:prstGeom prst="rect">
                <a:avLst/>
              </a:prstGeom>
            </p:spPr>
            <p:txBody>
              <a:bodyPr vert="horz" wrap="square" lIns="0" tIns="13335" rIns="0" bIns="0" rtlCol="0">
                <a:spAutoFit/>
              </a:bodyPr>
              <a:lstStyle/>
              <a:p>
                <a:pPr marL="12700" marR="5080">
                  <a:lnSpc>
                    <a:spcPct val="108500"/>
                  </a:lnSpc>
                  <a:spcBef>
                    <a:spcPts val="105"/>
                  </a:spcBef>
                </a:pPr>
                <a:r>
                  <a:rPr sz="1000" spc="-20" dirty="0">
                    <a:latin typeface="Calibri"/>
                    <a:cs typeface="Calibri"/>
                  </a:rPr>
                  <a:t>In </a:t>
                </a:r>
                <a:r>
                  <a:rPr lang="en-GB" sz="1000" b="1" spc="-20" dirty="0">
                    <a:latin typeface="Calibri"/>
                    <a:cs typeface="Calibri"/>
                  </a:rPr>
                  <a:t>Geography</a:t>
                </a:r>
                <a:r>
                  <a:rPr sz="1000" b="1" spc="-20" dirty="0">
                    <a:latin typeface="Calibri"/>
                    <a:cs typeface="Calibri"/>
                  </a:rPr>
                  <a:t> </a:t>
                </a:r>
                <a:r>
                  <a:rPr sz="1000" spc="-20" dirty="0">
                    <a:latin typeface="Calibri"/>
                    <a:cs typeface="Calibri"/>
                  </a:rPr>
                  <a:t>we w</a:t>
                </a:r>
                <a:r>
                  <a:rPr lang="en-GB" sz="1000" spc="-20" dirty="0">
                    <a:latin typeface="Calibri"/>
                    <a:cs typeface="Calibri"/>
                  </a:rPr>
                  <a:t>ill be exploring the key human and physical features in Egypt as well identifying the main cities and their landmarks. In addition we explore importance farming and the significance of the River Nile has had for Egyptians. </a:t>
                </a:r>
                <a:endParaRPr sz="1000" spc="-20" dirty="0">
                  <a:latin typeface="Calibri"/>
                  <a:cs typeface="Calibri"/>
                </a:endParaRPr>
              </a:p>
            </p:txBody>
          </p:sp>
        </p:grpSp>
        <p:sp>
          <p:nvSpPr>
            <p:cNvPr id="111" name="Rectangle: Rounded Corners 110">
              <a:extLst>
                <a:ext uri="{FF2B5EF4-FFF2-40B4-BE49-F238E27FC236}">
                  <a16:creationId xmlns:a16="http://schemas.microsoft.com/office/drawing/2014/main" id="{0B5863E5-EF73-4E96-AB2B-AA9CA04B0EEB}"/>
                </a:ext>
              </a:extLst>
            </p:cNvPr>
            <p:cNvSpPr/>
            <p:nvPr/>
          </p:nvSpPr>
          <p:spPr>
            <a:xfrm>
              <a:off x="128646" y="1594599"/>
              <a:ext cx="3158426" cy="770875"/>
            </a:xfrm>
            <a:prstGeom prst="roundRect">
              <a:avLst/>
            </a:prstGeom>
            <a:solidFill>
              <a:schemeClr val="accent2">
                <a:lumMod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Emerald </a:t>
              </a:r>
            </a:p>
            <a:p>
              <a:pPr algn="ctr"/>
              <a:r>
                <a:rPr lang="en-GB" dirty="0">
                  <a:solidFill>
                    <a:schemeClr val="bg1"/>
                  </a:solidFill>
                </a:rPr>
                <a:t>Year 4/5</a:t>
              </a:r>
            </a:p>
            <a:p>
              <a:pPr algn="ctr"/>
              <a:r>
                <a:rPr lang="en-GB" dirty="0">
                  <a:solidFill>
                    <a:schemeClr val="bg1"/>
                  </a:solidFill>
                </a:rPr>
                <a:t>Autumn Term</a:t>
              </a:r>
            </a:p>
          </p:txBody>
        </p:sp>
        <p:pic>
          <p:nvPicPr>
            <p:cNvPr id="112" name="Picture 111">
              <a:extLst>
                <a:ext uri="{FF2B5EF4-FFF2-40B4-BE49-F238E27FC236}">
                  <a16:creationId xmlns:a16="http://schemas.microsoft.com/office/drawing/2014/main" id="{0EF87405-6528-4D3B-B55C-E4307020E5C3}"/>
                </a:ext>
              </a:extLst>
            </p:cNvPr>
            <p:cNvPicPr/>
            <p:nvPr/>
          </p:nvPicPr>
          <p:blipFill rotWithShape="1">
            <a:blip r:embed="rId2" cstate="print">
              <a:extLst>
                <a:ext uri="{28A0092B-C50C-407E-A947-70E740481C1C}">
                  <a14:useLocalDpi xmlns:a14="http://schemas.microsoft.com/office/drawing/2010/main" val="0"/>
                </a:ext>
              </a:extLst>
            </a:blip>
            <a:srcRect l="39834" t="23824" r="38411" b="41361"/>
            <a:stretch/>
          </p:blipFill>
          <p:spPr bwMode="auto">
            <a:xfrm>
              <a:off x="1282723" y="504732"/>
              <a:ext cx="991417" cy="929801"/>
            </a:xfrm>
            <a:prstGeom prst="rect">
              <a:avLst/>
            </a:prstGeom>
            <a:noFill/>
            <a:ln>
              <a:noFill/>
            </a:ln>
            <a:extLst>
              <a:ext uri="{53640926-AAD7-44D8-BBD7-CCE9431645EC}">
                <a14:shadowObscured xmlns:a14="http://schemas.microsoft.com/office/drawing/2010/main"/>
              </a:ext>
            </a:extLst>
          </p:spPr>
        </p:pic>
        <p:sp>
          <p:nvSpPr>
            <p:cNvPr id="11" name="Rectangle 10">
              <a:extLst>
                <a:ext uri="{FF2B5EF4-FFF2-40B4-BE49-F238E27FC236}">
                  <a16:creationId xmlns:a16="http://schemas.microsoft.com/office/drawing/2014/main" id="{132E97FE-95E3-4503-BF0F-697F8590C879}"/>
                </a:ext>
              </a:extLst>
            </p:cNvPr>
            <p:cNvSpPr/>
            <p:nvPr/>
          </p:nvSpPr>
          <p:spPr>
            <a:xfrm>
              <a:off x="1884403" y="2498270"/>
              <a:ext cx="1291676" cy="211384"/>
            </a:xfrm>
            <a:prstGeom prst="rect">
              <a:avLst/>
            </a:prstGeom>
            <a:solidFill>
              <a:srgbClr val="6D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Our Topic</a:t>
              </a:r>
            </a:p>
          </p:txBody>
        </p:sp>
        <p:sp>
          <p:nvSpPr>
            <p:cNvPr id="12" name="TextBox 11">
              <a:extLst>
                <a:ext uri="{FF2B5EF4-FFF2-40B4-BE49-F238E27FC236}">
                  <a16:creationId xmlns:a16="http://schemas.microsoft.com/office/drawing/2014/main" id="{72B3B4A2-806E-41F2-9C62-4F92E0070CC9}"/>
                </a:ext>
              </a:extLst>
            </p:cNvPr>
            <p:cNvSpPr txBox="1"/>
            <p:nvPr/>
          </p:nvSpPr>
          <p:spPr>
            <a:xfrm>
              <a:off x="254945" y="2650365"/>
              <a:ext cx="2895280" cy="553998"/>
            </a:xfrm>
            <a:prstGeom prst="rect">
              <a:avLst/>
            </a:prstGeom>
            <a:noFill/>
          </p:spPr>
          <p:txBody>
            <a:bodyPr wrap="square" rtlCol="0">
              <a:spAutoFit/>
            </a:bodyPr>
            <a:lstStyle/>
            <a:p>
              <a:pPr algn="ctr"/>
              <a:r>
                <a:rPr lang="en-GB" sz="1000" dirty="0">
                  <a:latin typeface="+mn-lt"/>
                </a:rPr>
                <a:t>Our </a:t>
              </a:r>
              <a:r>
                <a:rPr lang="en-GB" sz="1000" b="1" dirty="0">
                  <a:latin typeface="+mn-lt"/>
                </a:rPr>
                <a:t>topic </a:t>
              </a:r>
              <a:r>
                <a:rPr lang="en-GB" sz="1000" dirty="0">
                  <a:latin typeface="+mn-lt"/>
                </a:rPr>
                <a:t>is</a:t>
              </a:r>
            </a:p>
            <a:p>
              <a:pPr algn="ctr"/>
              <a:r>
                <a:rPr lang="en-GB" sz="1000" dirty="0">
                  <a:latin typeface="+mn-lt"/>
                </a:rPr>
                <a:t>Temples, Tombs and Treasures we will explore the ancient civilisation of Egypt, life there then and now.</a:t>
              </a:r>
            </a:p>
          </p:txBody>
        </p:sp>
      </p:grpSp>
      <p:sp>
        <p:nvSpPr>
          <p:cNvPr id="64" name="object 15">
            <a:extLst>
              <a:ext uri="{FF2B5EF4-FFF2-40B4-BE49-F238E27FC236}">
                <a16:creationId xmlns:a16="http://schemas.microsoft.com/office/drawing/2014/main" id="{D82420FA-6BDB-40CC-821B-FCBAEBC25EB0}"/>
              </a:ext>
            </a:extLst>
          </p:cNvPr>
          <p:cNvSpPr/>
          <p:nvPr/>
        </p:nvSpPr>
        <p:spPr>
          <a:xfrm>
            <a:off x="207671" y="3250741"/>
            <a:ext cx="3104065" cy="872889"/>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65" name="Rectangle 64">
            <a:extLst>
              <a:ext uri="{FF2B5EF4-FFF2-40B4-BE49-F238E27FC236}">
                <a16:creationId xmlns:a16="http://schemas.microsoft.com/office/drawing/2014/main" id="{8B331D17-9198-4BCB-9850-898168D44CC4}"/>
              </a:ext>
            </a:extLst>
          </p:cNvPr>
          <p:cNvSpPr/>
          <p:nvPr/>
        </p:nvSpPr>
        <p:spPr>
          <a:xfrm>
            <a:off x="1988317" y="3303402"/>
            <a:ext cx="1291676" cy="211384"/>
          </a:xfrm>
          <a:prstGeom prst="rect">
            <a:avLst/>
          </a:prstGeom>
          <a:solidFill>
            <a:srgbClr val="6D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PE</a:t>
            </a:r>
          </a:p>
        </p:txBody>
      </p:sp>
      <p:sp>
        <p:nvSpPr>
          <p:cNvPr id="66" name="TextBox 65">
            <a:extLst>
              <a:ext uri="{FF2B5EF4-FFF2-40B4-BE49-F238E27FC236}">
                <a16:creationId xmlns:a16="http://schemas.microsoft.com/office/drawing/2014/main" id="{0BCDA952-3180-4A88-8941-472E5E30102B}"/>
              </a:ext>
            </a:extLst>
          </p:cNvPr>
          <p:cNvSpPr txBox="1"/>
          <p:nvPr/>
        </p:nvSpPr>
        <p:spPr>
          <a:xfrm>
            <a:off x="175928" y="3522896"/>
            <a:ext cx="3135808" cy="553998"/>
          </a:xfrm>
          <a:prstGeom prst="rect">
            <a:avLst/>
          </a:prstGeom>
          <a:noFill/>
        </p:spPr>
        <p:txBody>
          <a:bodyPr wrap="square" rtlCol="0">
            <a:spAutoFit/>
          </a:bodyPr>
          <a:lstStyle/>
          <a:p>
            <a:pPr algn="ctr"/>
            <a:r>
              <a:rPr lang="en-GB" sz="1000" spc="-20" dirty="0">
                <a:latin typeface="Calibri"/>
                <a:cs typeface="Calibri"/>
              </a:rPr>
              <a:t>In </a:t>
            </a:r>
            <a:r>
              <a:rPr lang="en-GB" sz="1000" b="1" spc="-20" dirty="0">
                <a:latin typeface="Calibri"/>
                <a:cs typeface="Calibri"/>
              </a:rPr>
              <a:t>PE</a:t>
            </a:r>
            <a:r>
              <a:rPr lang="en-GB" sz="1000" spc="-20" dirty="0">
                <a:latin typeface="Calibri"/>
                <a:cs typeface="Calibri"/>
              </a:rPr>
              <a:t> we will have indoor and outdoor lessons each week. Our indoor sessions will be Fitness and Gymnastic and our outdoor sessions will be Netball and  Invasion games.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3727</TotalTime>
  <Words>878</Words>
  <Application>Microsoft Office PowerPoint</Application>
  <PresentationFormat>Custom</PresentationFormat>
  <Paragraphs>37</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3/4 Autumn Term Year A</dc:title>
  <dc:creator>Debbie Williams</dc:creator>
  <cp:lastModifiedBy>Headteacher</cp:lastModifiedBy>
  <cp:revision>86</cp:revision>
  <dcterms:created xsi:type="dcterms:W3CDTF">2023-07-18T08:33:30Z</dcterms:created>
  <dcterms:modified xsi:type="dcterms:W3CDTF">2024-09-03T11:45:20Z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2022-09-29T00:00:00Z</vt:filetime>
  </property>
  <property fmtid="{D5CDD505-2E9C-101B-9397-08002B2CF9AE}" pid="3" name="Creator">
    <vt:lpwstr>Microsoft® Word for Microsoft 365</vt:lpwstr>
  </property>
  <property fmtid="{D5CDD505-2E9C-101B-9397-08002B2CF9AE}" pid="4" name="LastSaved">
    <vt:filetime>2023-07-18T00:00:00Z</vt:filetime>
  </property>
  <property fmtid="{D5CDD505-2E9C-101B-9397-08002B2CF9AE}" pid="5" name="Producer">
    <vt:lpwstr>Microsoft® Word for Microsoft 365</vt:lpwstr>
  </property>
</Properties>
</file>