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50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dirty="0"/>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dirty="0"/>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86263" y="123825"/>
            <a:ext cx="10320874" cy="7176902"/>
            <a:chOff x="202084" y="274269"/>
            <a:chExt cx="10320874" cy="7176902"/>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576728" y="396278"/>
              <a:ext cx="6946230" cy="3910951"/>
              <a:chOff x="3576728" y="396278"/>
              <a:chExt cx="6946230" cy="3910951"/>
            </a:xfrm>
          </p:grpSpPr>
          <p:grpSp>
            <p:nvGrpSpPr>
              <p:cNvPr id="4" name="object 4"/>
              <p:cNvGrpSpPr/>
              <p:nvPr/>
            </p:nvGrpSpPr>
            <p:grpSpPr>
              <a:xfrm>
                <a:off x="3579233" y="396278"/>
                <a:ext cx="6943725" cy="3910951"/>
                <a:chOff x="3457004" y="352876"/>
                <a:chExt cx="6943725" cy="2451198"/>
              </a:xfrm>
              <a:solidFill>
                <a:schemeClr val="accent2">
                  <a:lumMod val="40000"/>
                  <a:lumOff val="60000"/>
                </a:schemeClr>
              </a:solidFill>
            </p:grpSpPr>
            <p:sp>
              <p:nvSpPr>
                <p:cNvPr id="5" name="object 5"/>
                <p:cNvSpPr/>
                <p:nvPr/>
              </p:nvSpPr>
              <p:spPr>
                <a:xfrm>
                  <a:off x="3457004" y="352876"/>
                  <a:ext cx="6943725" cy="2451198"/>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dirty="0"/>
                </a:p>
              </p:txBody>
            </p:sp>
            <p:sp>
              <p:nvSpPr>
                <p:cNvPr id="8" name="object 8"/>
                <p:cNvSpPr/>
                <p:nvPr/>
              </p:nvSpPr>
              <p:spPr>
                <a:xfrm>
                  <a:off x="8101375" y="403577"/>
                  <a:ext cx="2228850" cy="352425"/>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Core Areas of Learning</a:t>
                  </a:r>
                  <a:endParaRPr sz="1600" dirty="0">
                    <a:solidFill>
                      <a:schemeClr val="bg1"/>
                    </a:solidFill>
                  </a:endParaRPr>
                </a:p>
              </p:txBody>
            </p:sp>
          </p:grpSp>
          <p:sp>
            <p:nvSpPr>
              <p:cNvPr id="9" name="object 9"/>
              <p:cNvSpPr txBox="1"/>
              <p:nvPr/>
            </p:nvSpPr>
            <p:spPr>
              <a:xfrm>
                <a:off x="3576728" y="702083"/>
                <a:ext cx="6943724" cy="287771"/>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marL="12700" marR="5080">
                  <a:lnSpc>
                    <a:spcPct val="109500"/>
                  </a:lnSpc>
                  <a:spcBef>
                    <a:spcPts val="305"/>
                  </a:spcBef>
                </a:pPr>
                <a:endParaRPr lang="en-GB" sz="1000" spc="-10" dirty="0">
                  <a:latin typeface="Calibri"/>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647395" y="2902777"/>
              <a:ext cx="2307590" cy="1391920"/>
              <a:chOff x="303547" y="2924465"/>
              <a:chExt cx="2307590" cy="1391920"/>
            </a:xfrm>
          </p:grpSpPr>
          <p:sp>
            <p:nvSpPr>
              <p:cNvPr id="15" name="object 15"/>
              <p:cNvSpPr/>
              <p:nvPr/>
            </p:nvSpPr>
            <p:spPr>
              <a:xfrm>
                <a:off x="303547" y="2924465"/>
                <a:ext cx="2307590" cy="1391920"/>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9694" cy="1403985"/>
              <a:chOff x="8055609" y="2866390"/>
              <a:chExt cx="2349694" cy="1403985"/>
            </a:xfrm>
          </p:grpSpPr>
          <p:grpSp>
            <p:nvGrpSpPr>
              <p:cNvPr id="19" name="object 19"/>
              <p:cNvGrpSpPr/>
              <p:nvPr/>
            </p:nvGrpSpPr>
            <p:grpSpPr>
              <a:xfrm>
                <a:off x="8055609" y="2866390"/>
                <a:ext cx="2347595" cy="1403985"/>
                <a:chOff x="8055609" y="2866390"/>
                <a:chExt cx="2347595" cy="14039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endParaRPr dirty="0"/>
                </a:p>
              </p:txBody>
            </p:sp>
          </p:grpSp>
          <p:sp>
            <p:nvSpPr>
              <p:cNvPr id="22" name="object 22"/>
              <p:cNvSpPr txBox="1"/>
              <p:nvPr/>
            </p:nvSpPr>
            <p:spPr>
              <a:xfrm>
                <a:off x="9076817" y="2923565"/>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sp>
            <p:nvSpPr>
              <p:cNvPr id="23" name="object 23"/>
              <p:cNvSpPr txBox="1"/>
              <p:nvPr/>
            </p:nvSpPr>
            <p:spPr>
              <a:xfrm>
                <a:off x="8137017" y="3183153"/>
                <a:ext cx="2268286" cy="720582"/>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0850" y="4403728"/>
              <a:ext cx="2347595" cy="1404620"/>
              <a:chOff x="5449570" y="2866390"/>
              <a:chExt cx="2347595" cy="1404620"/>
            </a:xfrm>
          </p:grpSpPr>
          <p:grpSp>
            <p:nvGrpSpPr>
              <p:cNvPr id="24" name="object 24"/>
              <p:cNvGrpSpPr/>
              <p:nvPr/>
            </p:nvGrpSpPr>
            <p:grpSpPr>
              <a:xfrm>
                <a:off x="5449570" y="2866390"/>
                <a:ext cx="2347595" cy="1404620"/>
                <a:chOff x="5449570" y="2866390"/>
                <a:chExt cx="2347595" cy="1404620"/>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27" name="object 27"/>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518277" y="3105613"/>
                <a:ext cx="2176744" cy="895373"/>
              </a:xfrm>
              <a:prstGeom prst="rect">
                <a:avLst/>
              </a:prstGeom>
            </p:spPr>
            <p:txBody>
              <a:bodyPr vert="horz" wrap="square" lIns="0" tIns="13335" rIns="0" bIns="0" rtlCol="0">
                <a:spAutoFit/>
              </a:bodyPr>
              <a:lstStyle/>
              <a:p>
                <a:pPr marL="12700" marR="5080">
                  <a:lnSpc>
                    <a:spcPct val="108500"/>
                  </a:lnSpc>
                  <a:spcBef>
                    <a:spcPts val="105"/>
                  </a:spcBef>
                </a:pP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647395" y="5896159"/>
              <a:ext cx="2371437" cy="1540866"/>
              <a:chOff x="2173130" y="4366260"/>
              <a:chExt cx="2085815" cy="1553845"/>
            </a:xfrm>
          </p:grpSpPr>
          <p:grpSp>
            <p:nvGrpSpPr>
              <p:cNvPr id="48" name="object 48"/>
              <p:cNvGrpSpPr/>
              <p:nvPr/>
            </p:nvGrpSpPr>
            <p:grpSpPr>
              <a:xfrm>
                <a:off x="2173130" y="4366260"/>
                <a:ext cx="2085815" cy="1553845"/>
                <a:chOff x="2173130" y="4366260"/>
                <a:chExt cx="2085815" cy="1553845"/>
              </a:xfrm>
              <a:solidFill>
                <a:schemeClr val="accent2">
                  <a:lumMod val="40000"/>
                  <a:lumOff val="60000"/>
                </a:schemeClr>
              </a:solid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dirty="0"/>
                </a:p>
              </p:txBody>
            </p:sp>
            <p:sp>
              <p:nvSpPr>
                <p:cNvPr id="50" name="object 50"/>
                <p:cNvSpPr/>
                <p:nvPr/>
              </p:nvSpPr>
              <p:spPr>
                <a:xfrm>
                  <a:off x="2173130" y="4366260"/>
                  <a:ext cx="2066925"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2186520" y="4690240"/>
                <a:ext cx="2005498" cy="543017"/>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22972" y="5858287"/>
              <a:ext cx="2360282" cy="1577478"/>
              <a:chOff x="6423659" y="4354195"/>
              <a:chExt cx="2088261" cy="1566545"/>
            </a:xfrm>
          </p:grpSpPr>
          <p:grpSp>
            <p:nvGrpSpPr>
              <p:cNvPr id="53" name="object 53"/>
              <p:cNvGrpSpPr/>
              <p:nvPr/>
            </p:nvGrpSpPr>
            <p:grpSpPr>
              <a:xfrm>
                <a:off x="6423659" y="4354195"/>
                <a:ext cx="2079625" cy="1566545"/>
                <a:chOff x="6423659" y="4354195"/>
                <a:chExt cx="2079625" cy="156654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dirty="0"/>
                </a:p>
              </p:txBody>
            </p:sp>
            <p:sp>
              <p:nvSpPr>
                <p:cNvPr id="55" name="object 55"/>
                <p:cNvSpPr/>
                <p:nvPr/>
              </p:nvSpPr>
              <p:spPr>
                <a:xfrm>
                  <a:off x="6430009" y="4360545"/>
                  <a:ext cx="2066925" cy="155384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7385430" y="4379917"/>
                <a:ext cx="1126490" cy="312420"/>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sz="1100" spc="-25" dirty="0">
                    <a:solidFill>
                      <a:srgbClr val="FFFFFF"/>
                    </a:solidFill>
                    <a:latin typeface="Calibri"/>
                    <a:cs typeface="Calibri"/>
                  </a:rPr>
                  <a:t>PE</a:t>
                </a:r>
                <a:endParaRPr sz="1100" dirty="0">
                  <a:latin typeface="Calibri"/>
                  <a:cs typeface="Calibri"/>
                </a:endParaRPr>
              </a:p>
            </p:txBody>
          </p:sp>
          <p:sp>
            <p:nvSpPr>
              <p:cNvPr id="57" name="object 57"/>
              <p:cNvSpPr txBox="1"/>
              <p:nvPr/>
            </p:nvSpPr>
            <p:spPr>
              <a:xfrm>
                <a:off x="6483851" y="4662034"/>
                <a:ext cx="2005608" cy="715588"/>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1054" y="5886483"/>
              <a:ext cx="2301041" cy="1564688"/>
              <a:chOff x="4298950" y="4356100"/>
              <a:chExt cx="2079625" cy="1566545"/>
            </a:xfrm>
          </p:grpSpPr>
          <p:grpSp>
            <p:nvGrpSpPr>
              <p:cNvPr id="58" name="object 58"/>
              <p:cNvGrpSpPr/>
              <p:nvPr/>
            </p:nvGrpSpPr>
            <p:grpSpPr>
              <a:xfrm>
                <a:off x="4298950" y="4356100"/>
                <a:ext cx="2079625" cy="1566545"/>
                <a:chOff x="4298950" y="4356100"/>
                <a:chExt cx="2079625" cy="1566545"/>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60" name="object 60"/>
                <p:cNvSpPr/>
                <p:nvPr/>
              </p:nvSpPr>
              <p:spPr>
                <a:xfrm>
                  <a:off x="4305300" y="4362450"/>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00361" y="4363168"/>
                <a:ext cx="1126490" cy="312420"/>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331518" y="4638226"/>
                <a:ext cx="1979890" cy="727985"/>
              </a:xfrm>
              <a:prstGeom prst="rect">
                <a:avLst/>
              </a:prstGeom>
            </p:spPr>
            <p:txBody>
              <a:bodyPr vert="horz" wrap="square" lIns="0" tIns="11430" rIns="0" bIns="0" rtlCol="0">
                <a:spAutoFit/>
              </a:bodyPr>
              <a:lstStyle/>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40"/>
              <a:ext cx="2259837" cy="1459118"/>
              <a:chOff x="60325" y="4356100"/>
              <a:chExt cx="2079625" cy="1566545"/>
            </a:xfrm>
          </p:grpSpPr>
          <p:grpSp>
            <p:nvGrpSpPr>
              <p:cNvPr id="77" name="object 77"/>
              <p:cNvGrpSpPr/>
              <p:nvPr/>
            </p:nvGrpSpPr>
            <p:grpSpPr>
              <a:xfrm>
                <a:off x="60325" y="4356100"/>
                <a:ext cx="2079625" cy="1566545"/>
                <a:chOff x="60325" y="4356100"/>
                <a:chExt cx="2079625" cy="1566545"/>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dirty="0"/>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119656" y="4726330"/>
                <a:ext cx="1978076" cy="976164"/>
              </a:xfrm>
              <a:prstGeom prst="rect">
                <a:avLst/>
              </a:prstGeom>
            </p:spPr>
            <p:txBody>
              <a:bodyPr vert="horz" wrap="square" lIns="0" tIns="11430" rIns="0" bIns="0" rtlCol="0">
                <a:spAutoFit/>
              </a:bodyPr>
              <a:lstStyle/>
              <a:p>
                <a:pPr marL="12700" marR="5080">
                  <a:lnSpc>
                    <a:spcPct val="109800"/>
                  </a:lnSpc>
                  <a:spcBef>
                    <a:spcPts val="90"/>
                  </a:spcBef>
                </a:pPr>
                <a:endParaRPr lang="en-GB" sz="1050" b="1"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9557" y="5892704"/>
              <a:ext cx="2238570" cy="1522031"/>
              <a:chOff x="8520991" y="4297679"/>
              <a:chExt cx="2072078" cy="1553845"/>
            </a:xfrm>
          </p:grpSpPr>
          <p:grpSp>
            <p:nvGrpSpPr>
              <p:cNvPr id="82" name="object 82"/>
              <p:cNvGrpSpPr/>
              <p:nvPr/>
            </p:nvGrpSpPr>
            <p:grpSpPr>
              <a:xfrm>
                <a:off x="8520991" y="4297679"/>
                <a:ext cx="2072078" cy="1553845"/>
                <a:chOff x="8520991" y="4297679"/>
                <a:chExt cx="2072078" cy="1553845"/>
              </a:xfrm>
              <a:solidFill>
                <a:schemeClr val="accent2">
                  <a:lumMod val="40000"/>
                  <a:lumOff val="60000"/>
                </a:schemeClr>
              </a:solid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dirty="0"/>
                </a:p>
              </p:txBody>
            </p:sp>
            <p:sp>
              <p:nvSpPr>
                <p:cNvPr id="84" name="object 84"/>
                <p:cNvSpPr/>
                <p:nvPr/>
              </p:nvSpPr>
              <p:spPr>
                <a:xfrm>
                  <a:off x="8520991"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85" name="object 85"/>
              <p:cNvSpPr txBox="1"/>
              <p:nvPr/>
            </p:nvSpPr>
            <p:spPr>
              <a:xfrm>
                <a:off x="9438816" y="4297679"/>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520991" y="4547630"/>
                <a:ext cx="2072078" cy="735644"/>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202084" y="274269"/>
              <a:ext cx="3104065" cy="1196585"/>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659472" y="4399878"/>
              <a:ext cx="2351827" cy="1404620"/>
              <a:chOff x="5449570" y="2866390"/>
              <a:chExt cx="2351827" cy="1404620"/>
            </a:xfrm>
          </p:grpSpPr>
          <p:grpSp>
            <p:nvGrpSpPr>
              <p:cNvPr id="106" name="object 24">
                <a:extLst>
                  <a:ext uri="{FF2B5EF4-FFF2-40B4-BE49-F238E27FC236}">
                    <a16:creationId xmlns:a16="http://schemas.microsoft.com/office/drawing/2014/main" id="{0F8630BA-82C0-4C47-869C-17E3E819B3DD}"/>
                  </a:ext>
                </a:extLst>
              </p:cNvPr>
              <p:cNvGrpSpPr/>
              <p:nvPr/>
            </p:nvGrpSpPr>
            <p:grpSpPr>
              <a:xfrm>
                <a:off x="5449570" y="2866390"/>
                <a:ext cx="2347595" cy="1404620"/>
                <a:chOff x="5449570" y="2866390"/>
                <a:chExt cx="2347595" cy="1404620"/>
              </a:xfrm>
              <a:solidFill>
                <a:schemeClr val="accent2">
                  <a:lumMod val="40000"/>
                  <a:lumOff val="60000"/>
                </a:schemeClr>
              </a:solidFill>
            </p:grpSpPr>
            <p:sp>
              <p:nvSpPr>
                <p:cNvPr id="109" name="object 25">
                  <a:extLst>
                    <a:ext uri="{FF2B5EF4-FFF2-40B4-BE49-F238E27FC236}">
                      <a16:creationId xmlns:a16="http://schemas.microsoft.com/office/drawing/2014/main" id="{99632E38-AE83-4CFD-B5B4-A202F4EF50BB}"/>
                    </a:ext>
                  </a:extLst>
                </p:cNvPr>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110" name="object 26">
                  <a:extLst>
                    <a:ext uri="{FF2B5EF4-FFF2-40B4-BE49-F238E27FC236}">
                      <a16:creationId xmlns:a16="http://schemas.microsoft.com/office/drawing/2014/main" id="{D61BD57D-A26C-49B5-A2DC-1EC5FE34F75D}"/>
                    </a:ext>
                  </a:extLst>
                </p:cNvPr>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107" name="object 27">
                <a:extLst>
                  <a:ext uri="{FF2B5EF4-FFF2-40B4-BE49-F238E27FC236}">
                    <a16:creationId xmlns:a16="http://schemas.microsoft.com/office/drawing/2014/main" id="{074F6480-BFC8-4D2A-B3A5-F2946019EE2C}"/>
                  </a:ext>
                </a:extLst>
              </p:cNvPr>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Religious Education</a:t>
                </a:r>
                <a:endParaRPr sz="1100" dirty="0">
                  <a:latin typeface="Calibri"/>
                  <a:cs typeface="Calibri"/>
                </a:endParaRPr>
              </a:p>
            </p:txBody>
          </p:sp>
          <p:sp>
            <p:nvSpPr>
              <p:cNvPr id="108" name="object 28">
                <a:extLst>
                  <a:ext uri="{FF2B5EF4-FFF2-40B4-BE49-F238E27FC236}">
                    <a16:creationId xmlns:a16="http://schemas.microsoft.com/office/drawing/2014/main" id="{BDAE0FC6-7AFB-425A-BCD7-6EE7B0CCB73F}"/>
                  </a:ext>
                </a:extLst>
              </p:cNvPr>
              <p:cNvSpPr txBox="1"/>
              <p:nvPr/>
            </p:nvSpPr>
            <p:spPr>
              <a:xfrm>
                <a:off x="5466502" y="3156192"/>
                <a:ext cx="2334895" cy="173124"/>
              </a:xfrm>
              <a:prstGeom prst="rect">
                <a:avLst/>
              </a:prstGeom>
            </p:spPr>
            <p:txBody>
              <a:bodyPr vert="horz" wrap="square" lIns="0" tIns="13335" rIns="0" bIns="0" rtlCol="0">
                <a:spAutoFit/>
              </a:bodyPr>
              <a:lstStyle/>
              <a:p>
                <a:pPr marL="12700" marR="5080">
                  <a:lnSpc>
                    <a:spcPct val="108500"/>
                  </a:lnSpc>
                  <a:spcBef>
                    <a:spcPts val="105"/>
                  </a:spcBef>
                </a:pPr>
                <a:endParaRPr sz="10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249157" y="1556099"/>
              <a:ext cx="3104065" cy="1260896"/>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Humite</a:t>
              </a:r>
            </a:p>
            <a:p>
              <a:pPr algn="ctr"/>
              <a:r>
                <a:rPr lang="en-GB" dirty="0">
                  <a:solidFill>
                    <a:schemeClr val="bg1"/>
                  </a:solidFill>
                </a:rPr>
                <a:t>Year 5/6</a:t>
              </a:r>
            </a:p>
            <a:p>
              <a:pPr algn="ctr"/>
              <a:r>
                <a:rPr lang="en-GB" dirty="0">
                  <a:solidFill>
                    <a:schemeClr val="bg1"/>
                  </a:solidFill>
                </a:rPr>
                <a:t>Autumn Term </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1141574" y="355340"/>
              <a:ext cx="1078207" cy="1017226"/>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612900" y="290564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647395" y="2870876"/>
              <a:ext cx="2396605" cy="338554"/>
            </a:xfrm>
            <a:prstGeom prst="rect">
              <a:avLst/>
            </a:prstGeom>
            <a:noFill/>
          </p:spPr>
          <p:txBody>
            <a:bodyPr wrap="square" rtlCol="0">
              <a:spAutoFit/>
            </a:bodyPr>
            <a:lstStyle/>
            <a:p>
              <a:endParaRPr lang="en-GB" sz="1100" b="1" dirty="0"/>
            </a:p>
            <a:p>
              <a:endParaRPr lang="en-GB" sz="500" b="1" dirty="0"/>
            </a:p>
          </p:txBody>
        </p:sp>
      </p:grpSp>
      <p:sp>
        <p:nvSpPr>
          <p:cNvPr id="14" name="TextBox 13">
            <a:extLst>
              <a:ext uri="{FF2B5EF4-FFF2-40B4-BE49-F238E27FC236}">
                <a16:creationId xmlns:a16="http://schemas.microsoft.com/office/drawing/2014/main" id="{7EFF6717-D755-43BF-9542-1858BD99504C}"/>
              </a:ext>
            </a:extLst>
          </p:cNvPr>
          <p:cNvSpPr txBox="1"/>
          <p:nvPr/>
        </p:nvSpPr>
        <p:spPr>
          <a:xfrm>
            <a:off x="703362" y="3107007"/>
            <a:ext cx="2228172" cy="1015663"/>
          </a:xfrm>
          <a:prstGeom prst="rect">
            <a:avLst/>
          </a:prstGeom>
          <a:noFill/>
        </p:spPr>
        <p:txBody>
          <a:bodyPr wrap="square" rtlCol="0">
            <a:spAutoFit/>
          </a:bodyPr>
          <a:lstStyle/>
          <a:p>
            <a:r>
              <a:rPr lang="en-GB" sz="1000" dirty="0">
                <a:latin typeface="+mn-lt"/>
              </a:rPr>
              <a:t>This term is Footprints from the past,</a:t>
            </a:r>
          </a:p>
          <a:p>
            <a:r>
              <a:rPr lang="en-GB" sz="1000" dirty="0">
                <a:latin typeface="+mn-lt"/>
              </a:rPr>
              <a:t>exploring why some creatures no longer exist, dinosaurs and fossils. We will also explore WW2- how people lived everyday life during the war and what impact it had on the world.</a:t>
            </a:r>
          </a:p>
        </p:txBody>
      </p:sp>
      <p:sp>
        <p:nvSpPr>
          <p:cNvPr id="16" name="TextBox 15">
            <a:extLst>
              <a:ext uri="{FF2B5EF4-FFF2-40B4-BE49-F238E27FC236}">
                <a16:creationId xmlns:a16="http://schemas.microsoft.com/office/drawing/2014/main" id="{49278989-9F75-4DDF-A36E-F12E168ABDD0}"/>
              </a:ext>
            </a:extLst>
          </p:cNvPr>
          <p:cNvSpPr txBox="1"/>
          <p:nvPr/>
        </p:nvSpPr>
        <p:spPr>
          <a:xfrm>
            <a:off x="703362" y="4619625"/>
            <a:ext cx="2228172" cy="861774"/>
          </a:xfrm>
          <a:prstGeom prst="rect">
            <a:avLst/>
          </a:prstGeom>
          <a:noFill/>
        </p:spPr>
        <p:txBody>
          <a:bodyPr wrap="square" rtlCol="0">
            <a:spAutoFit/>
          </a:bodyPr>
          <a:lstStyle/>
          <a:p>
            <a:r>
              <a:rPr lang="en-GB" sz="1000" dirty="0">
                <a:latin typeface="+mn-lt"/>
              </a:rPr>
              <a:t>For outdoor PE, we will be practicing our tag rugby and tennis, building on our skills to play full games. Indoor PE will focus on ball games and skills, as well as dance.</a:t>
            </a:r>
          </a:p>
        </p:txBody>
      </p:sp>
      <p:sp>
        <p:nvSpPr>
          <p:cNvPr id="17" name="TextBox 16">
            <a:extLst>
              <a:ext uri="{FF2B5EF4-FFF2-40B4-BE49-F238E27FC236}">
                <a16:creationId xmlns:a16="http://schemas.microsoft.com/office/drawing/2014/main" id="{D21A459D-1E73-4B8C-9F68-4FC35B573006}"/>
              </a:ext>
            </a:extLst>
          </p:cNvPr>
          <p:cNvSpPr txBox="1"/>
          <p:nvPr/>
        </p:nvSpPr>
        <p:spPr>
          <a:xfrm>
            <a:off x="717886" y="6085104"/>
            <a:ext cx="2209034" cy="553998"/>
          </a:xfrm>
          <a:prstGeom prst="rect">
            <a:avLst/>
          </a:prstGeom>
          <a:noFill/>
        </p:spPr>
        <p:txBody>
          <a:bodyPr wrap="square" rtlCol="0">
            <a:spAutoFit/>
          </a:bodyPr>
          <a:lstStyle/>
          <a:p>
            <a:r>
              <a:rPr lang="en-GB" sz="1000" dirty="0">
                <a:latin typeface="+mn-lt"/>
              </a:rPr>
              <a:t>Our artist spotlight is on Romeo Britto. We will design and create Britto inspired portraits.</a:t>
            </a:r>
          </a:p>
        </p:txBody>
      </p:sp>
      <p:sp>
        <p:nvSpPr>
          <p:cNvPr id="29" name="TextBox 28">
            <a:extLst>
              <a:ext uri="{FF2B5EF4-FFF2-40B4-BE49-F238E27FC236}">
                <a16:creationId xmlns:a16="http://schemas.microsoft.com/office/drawing/2014/main" id="{0C6D6DD0-B6BD-40D3-9381-E483396F630F}"/>
              </a:ext>
            </a:extLst>
          </p:cNvPr>
          <p:cNvSpPr txBox="1"/>
          <p:nvPr/>
        </p:nvSpPr>
        <p:spPr>
          <a:xfrm>
            <a:off x="3289300" y="4619625"/>
            <a:ext cx="2228172" cy="1015663"/>
          </a:xfrm>
          <a:prstGeom prst="rect">
            <a:avLst/>
          </a:prstGeom>
          <a:noFill/>
        </p:spPr>
        <p:txBody>
          <a:bodyPr wrap="square" rtlCol="0">
            <a:spAutoFit/>
          </a:bodyPr>
          <a:lstStyle/>
          <a:p>
            <a:r>
              <a:rPr lang="en-GB" sz="1000" dirty="0">
                <a:latin typeface="+mn-lt"/>
              </a:rPr>
              <a:t>We will learn about: Online safety - benefits of mobile devices, screen time and online behaviour.</a:t>
            </a:r>
          </a:p>
          <a:p>
            <a:r>
              <a:rPr lang="en-GB" sz="1000" dirty="0">
                <a:latin typeface="+mn-lt"/>
              </a:rPr>
              <a:t>Blogging and quizzing– we will be writing our own blogs and creating our own quizzes.</a:t>
            </a:r>
          </a:p>
        </p:txBody>
      </p:sp>
      <p:sp>
        <p:nvSpPr>
          <p:cNvPr id="30" name="TextBox 29">
            <a:extLst>
              <a:ext uri="{FF2B5EF4-FFF2-40B4-BE49-F238E27FC236}">
                <a16:creationId xmlns:a16="http://schemas.microsoft.com/office/drawing/2014/main" id="{5FB595B4-CC80-4888-9C3D-2AED05B5E983}"/>
              </a:ext>
            </a:extLst>
          </p:cNvPr>
          <p:cNvSpPr txBox="1"/>
          <p:nvPr/>
        </p:nvSpPr>
        <p:spPr>
          <a:xfrm>
            <a:off x="3289300" y="6085104"/>
            <a:ext cx="2209034" cy="861774"/>
          </a:xfrm>
          <a:prstGeom prst="rect">
            <a:avLst/>
          </a:prstGeom>
          <a:noFill/>
        </p:spPr>
        <p:txBody>
          <a:bodyPr wrap="square" rtlCol="0">
            <a:spAutoFit/>
          </a:bodyPr>
          <a:lstStyle/>
          <a:p>
            <a:r>
              <a:rPr lang="en-GB" sz="1000" dirty="0">
                <a:latin typeface="+mn-lt"/>
              </a:rPr>
              <a:t>Our topics will be:</a:t>
            </a:r>
          </a:p>
          <a:p>
            <a:r>
              <a:rPr lang="en-GB" sz="1000" dirty="0">
                <a:latin typeface="+mn-lt"/>
              </a:rPr>
              <a:t>Happy by Pharrell Williams - finding the pulse and rhythm within the music. We will also learn how to use our voices accurately.</a:t>
            </a:r>
          </a:p>
        </p:txBody>
      </p:sp>
      <p:sp>
        <p:nvSpPr>
          <p:cNvPr id="31" name="TextBox 30">
            <a:extLst>
              <a:ext uri="{FF2B5EF4-FFF2-40B4-BE49-F238E27FC236}">
                <a16:creationId xmlns:a16="http://schemas.microsoft.com/office/drawing/2014/main" id="{8A469A26-3C01-4CCC-8DC4-0502FB6A8CF0}"/>
              </a:ext>
            </a:extLst>
          </p:cNvPr>
          <p:cNvSpPr txBox="1"/>
          <p:nvPr/>
        </p:nvSpPr>
        <p:spPr>
          <a:xfrm>
            <a:off x="3594100" y="1038225"/>
            <a:ext cx="6858000" cy="3323987"/>
          </a:xfrm>
          <a:prstGeom prst="rect">
            <a:avLst/>
          </a:prstGeom>
          <a:noFill/>
        </p:spPr>
        <p:txBody>
          <a:bodyPr wrap="square" rtlCol="0">
            <a:spAutoFit/>
          </a:bodyPr>
          <a:lstStyle/>
          <a:p>
            <a:r>
              <a:rPr lang="en-GB" sz="1000" dirty="0">
                <a:latin typeface="+mn-lt"/>
              </a:rPr>
              <a:t>In </a:t>
            </a:r>
            <a:r>
              <a:rPr lang="en-GB" sz="1000" b="1" dirty="0">
                <a:latin typeface="+mn-lt"/>
              </a:rPr>
              <a:t>English</a:t>
            </a:r>
            <a:r>
              <a:rPr lang="en-GB" sz="1000" dirty="0">
                <a:latin typeface="+mn-lt"/>
              </a:rPr>
              <a:t>, we will explore the books ‘Kensuke’s Kingdom’ by Michael Morpurgo and ‘The Lion, the Witch and the Wardrobe by C.S Lewis. We will be writing setting descriptions, narratives, letters, persuasive texts and diary entries. We will have focus comprehension sessions where we will select and retrieve information from the novels and study the type of vocabulary used. In our SPAG lessons we will look at the use of commas, prefixes and suffixes, homophones, relative clauses, modal verbs and adverbs.</a:t>
            </a:r>
          </a:p>
          <a:p>
            <a:endParaRPr lang="en-GB" sz="1000" dirty="0">
              <a:latin typeface="+mn-lt"/>
            </a:endParaRPr>
          </a:p>
          <a:p>
            <a:r>
              <a:rPr lang="en-GB" sz="1000" dirty="0">
                <a:latin typeface="+mn-lt"/>
              </a:rPr>
              <a:t>In</a:t>
            </a:r>
            <a:r>
              <a:rPr lang="en-GB" sz="1000" b="1" dirty="0">
                <a:latin typeface="+mn-lt"/>
              </a:rPr>
              <a:t> Maths</a:t>
            </a:r>
            <a:r>
              <a:rPr lang="en-GB" sz="1000" dirty="0">
                <a:latin typeface="+mn-lt"/>
              </a:rPr>
              <a:t>, we will cover place value, learning how we can represent numbers to 10,000,000 and use place value columns to support addition and subtraction of these larger numbers. We will cover the four operations (Addition, subtraction, multiplication and division), revising the column method. Then, we will move onto fractions. We will also learn about metric measures, as well as area and perimeter. To strengthen our arithmetic and reasoning skills in Maths, we will incorporate short sessions focusing on these skills.</a:t>
            </a:r>
          </a:p>
          <a:p>
            <a:endParaRPr lang="en-GB" sz="1000" dirty="0">
              <a:latin typeface="+mn-lt"/>
            </a:endParaRPr>
          </a:p>
          <a:p>
            <a:r>
              <a:rPr lang="en-GB" sz="1000" dirty="0">
                <a:latin typeface="+mn-lt"/>
              </a:rPr>
              <a:t>In </a:t>
            </a:r>
            <a:r>
              <a:rPr lang="en-GB" sz="1000" b="1" dirty="0">
                <a:latin typeface="+mn-lt"/>
              </a:rPr>
              <a:t>Science, </a:t>
            </a:r>
            <a:r>
              <a:rPr lang="en-GB" sz="1000" dirty="0">
                <a:latin typeface="+mn-lt"/>
              </a:rPr>
              <a:t>we will be learning more about:</a:t>
            </a:r>
          </a:p>
          <a:p>
            <a:r>
              <a:rPr lang="en-GB" sz="1000" dirty="0">
                <a:latin typeface="+mn-lt"/>
              </a:rPr>
              <a:t>Evolution and inheritance- Considering how living things have adapted to changes in their Environment.</a:t>
            </a:r>
          </a:p>
          <a:p>
            <a:r>
              <a:rPr lang="en-GB" sz="1000" dirty="0">
                <a:latin typeface="+mn-lt"/>
              </a:rPr>
              <a:t>Animals, including humans - Learn circulatory system functions, lifestyle impact, and nutrient transport in humans.</a:t>
            </a:r>
          </a:p>
          <a:p>
            <a:endParaRPr lang="en-GB" sz="1000" dirty="0">
              <a:latin typeface="+mn-lt"/>
            </a:endParaRPr>
          </a:p>
          <a:p>
            <a:r>
              <a:rPr lang="en-GB" sz="1000" dirty="0">
                <a:latin typeface="+mn-lt"/>
              </a:rPr>
              <a:t>In </a:t>
            </a:r>
            <a:r>
              <a:rPr lang="en-GB" sz="1000" b="1" dirty="0">
                <a:latin typeface="+mn-lt"/>
              </a:rPr>
              <a:t>Religious Education</a:t>
            </a:r>
            <a:r>
              <a:rPr lang="en-GB" sz="1000" dirty="0">
                <a:latin typeface="+mn-lt"/>
              </a:rPr>
              <a:t>, we will be focusing on these areas:</a:t>
            </a:r>
          </a:p>
          <a:p>
            <a:r>
              <a:rPr lang="en-GB" sz="1000" dirty="0">
                <a:latin typeface="+mn-lt"/>
              </a:rPr>
              <a:t>God – where we will look at what the Bible says about God an what it means if God is holy and loving.</a:t>
            </a:r>
          </a:p>
          <a:p>
            <a:r>
              <a:rPr lang="en-GB" sz="1000" dirty="0">
                <a:latin typeface="+mn-lt"/>
              </a:rPr>
              <a:t>Creation and the Fall – we will explore Christian views on religion and science to see if they are conflicting or complimentary. Differing viewpoints - How beliefs in God affect our morals.</a:t>
            </a:r>
          </a:p>
          <a:p>
            <a:endParaRPr lang="en-GB" sz="1000" dirty="0">
              <a:latin typeface="+mn-lt"/>
            </a:endParaRPr>
          </a:p>
        </p:txBody>
      </p:sp>
      <p:sp>
        <p:nvSpPr>
          <p:cNvPr id="32" name="TextBox 31">
            <a:extLst>
              <a:ext uri="{FF2B5EF4-FFF2-40B4-BE49-F238E27FC236}">
                <a16:creationId xmlns:a16="http://schemas.microsoft.com/office/drawing/2014/main" id="{CD679DC5-F3B3-403C-A755-F00A7EB1A32D}"/>
              </a:ext>
            </a:extLst>
          </p:cNvPr>
          <p:cNvSpPr txBox="1"/>
          <p:nvPr/>
        </p:nvSpPr>
        <p:spPr>
          <a:xfrm>
            <a:off x="5803900" y="4619625"/>
            <a:ext cx="2133600" cy="553998"/>
          </a:xfrm>
          <a:prstGeom prst="rect">
            <a:avLst/>
          </a:prstGeom>
          <a:noFill/>
        </p:spPr>
        <p:txBody>
          <a:bodyPr wrap="square" rtlCol="0">
            <a:spAutoFit/>
          </a:bodyPr>
          <a:lstStyle/>
          <a:p>
            <a:r>
              <a:rPr lang="en-GB" sz="1000" dirty="0">
                <a:latin typeface="+mn-lt"/>
              </a:rPr>
              <a:t>We will focus on vocabulary and exploring the topics of ‘Habitats’ and ‘my home’.</a:t>
            </a:r>
          </a:p>
        </p:txBody>
      </p:sp>
      <p:sp>
        <p:nvSpPr>
          <p:cNvPr id="33" name="TextBox 32">
            <a:extLst>
              <a:ext uri="{FF2B5EF4-FFF2-40B4-BE49-F238E27FC236}">
                <a16:creationId xmlns:a16="http://schemas.microsoft.com/office/drawing/2014/main" id="{1D4F87BB-F35E-4997-8209-AA2DF26F2206}"/>
              </a:ext>
            </a:extLst>
          </p:cNvPr>
          <p:cNvSpPr txBox="1"/>
          <p:nvPr/>
        </p:nvSpPr>
        <p:spPr>
          <a:xfrm>
            <a:off x="5714328" y="6085104"/>
            <a:ext cx="2327718" cy="1200329"/>
          </a:xfrm>
          <a:prstGeom prst="rect">
            <a:avLst/>
          </a:prstGeom>
          <a:noFill/>
        </p:spPr>
        <p:txBody>
          <a:bodyPr wrap="square" rtlCol="0">
            <a:spAutoFit/>
          </a:bodyPr>
          <a:lstStyle/>
          <a:p>
            <a:r>
              <a:rPr lang="en-GB" sz="900" dirty="0">
                <a:latin typeface="+mn-lt"/>
              </a:rPr>
              <a:t>First, we will explore the Stone Age to the Iron Age- looking at how the times changed and how this has impacted our lives today. We will then move onto WW2. We will analyse historical sources from World War II. Delving into the cause of the wars outbreak, propaganda, evacuation, role of women, the holocaust and rationing.</a:t>
            </a:r>
          </a:p>
        </p:txBody>
      </p:sp>
      <p:sp>
        <p:nvSpPr>
          <p:cNvPr id="34" name="TextBox 33">
            <a:extLst>
              <a:ext uri="{FF2B5EF4-FFF2-40B4-BE49-F238E27FC236}">
                <a16:creationId xmlns:a16="http://schemas.microsoft.com/office/drawing/2014/main" id="{906F3239-B08B-4574-A0F7-4D730F68F29C}"/>
              </a:ext>
            </a:extLst>
          </p:cNvPr>
          <p:cNvSpPr txBox="1"/>
          <p:nvPr/>
        </p:nvSpPr>
        <p:spPr>
          <a:xfrm>
            <a:off x="8318500" y="4619625"/>
            <a:ext cx="2057400" cy="1015663"/>
          </a:xfrm>
          <a:prstGeom prst="rect">
            <a:avLst/>
          </a:prstGeom>
          <a:noFill/>
        </p:spPr>
        <p:txBody>
          <a:bodyPr wrap="square" rtlCol="0">
            <a:spAutoFit/>
          </a:bodyPr>
          <a:lstStyle/>
          <a:p>
            <a:r>
              <a:rPr lang="en-GB" sz="1000" dirty="0">
                <a:latin typeface="+mn-lt"/>
              </a:rPr>
              <a:t>We will design and create our own automata animals. We will also be exploring how food is used to celebrate culture and seasonality through taste testing, evaluating, and comparing.</a:t>
            </a:r>
          </a:p>
        </p:txBody>
      </p:sp>
      <p:sp>
        <p:nvSpPr>
          <p:cNvPr id="35" name="TextBox 34">
            <a:extLst>
              <a:ext uri="{FF2B5EF4-FFF2-40B4-BE49-F238E27FC236}">
                <a16:creationId xmlns:a16="http://schemas.microsoft.com/office/drawing/2014/main" id="{8E20D335-0982-44B4-8DD0-C91A0E278FA4}"/>
              </a:ext>
            </a:extLst>
          </p:cNvPr>
          <p:cNvSpPr txBox="1"/>
          <p:nvPr/>
        </p:nvSpPr>
        <p:spPr>
          <a:xfrm>
            <a:off x="8219989" y="6085104"/>
            <a:ext cx="2284641" cy="1169551"/>
          </a:xfrm>
          <a:prstGeom prst="rect">
            <a:avLst/>
          </a:prstGeom>
          <a:noFill/>
        </p:spPr>
        <p:txBody>
          <a:bodyPr wrap="square" rtlCol="0">
            <a:spAutoFit/>
          </a:bodyPr>
          <a:lstStyle/>
          <a:p>
            <a:r>
              <a:rPr lang="en-GB" sz="1000" dirty="0">
                <a:latin typeface="+mn-lt"/>
              </a:rPr>
              <a:t>During this term we will be learning about our own personal identity – making positive choices and managing setbacks. We will also explore diverse Britain – understanding the local government and raising money for a chosen charity.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2516</TotalTime>
  <Words>649</Words>
  <Application>Microsoft Office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Headteacher</cp:lastModifiedBy>
  <cp:revision>56</cp:revision>
  <dcterms:created xsi:type="dcterms:W3CDTF">2023-07-18T08:33:30Z</dcterms:created>
  <dcterms:modified xsi:type="dcterms:W3CDTF">2024-09-03T10:21:45Z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