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358"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28646" y="197991"/>
            <a:ext cx="10417150" cy="8082008"/>
            <a:chOff x="128646" y="197991"/>
            <a:chExt cx="10417150" cy="8082008"/>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70279" y="197992"/>
              <a:ext cx="6975517" cy="4088096"/>
              <a:chOff x="3570279" y="197992"/>
              <a:chExt cx="6975517" cy="4088096"/>
            </a:xfrm>
          </p:grpSpPr>
          <p:grpSp>
            <p:nvGrpSpPr>
              <p:cNvPr id="4" name="object 4"/>
              <p:cNvGrpSpPr/>
              <p:nvPr/>
            </p:nvGrpSpPr>
            <p:grpSpPr>
              <a:xfrm>
                <a:off x="3570279" y="197992"/>
                <a:ext cx="6943725" cy="4088096"/>
                <a:chOff x="3448050" y="228600"/>
                <a:chExt cx="6943725" cy="2562225"/>
              </a:xfrm>
              <a:solidFill>
                <a:schemeClr val="accent2">
                  <a:lumMod val="40000"/>
                  <a:lumOff val="60000"/>
                </a:schemeClr>
              </a:solidFill>
            </p:grpSpPr>
            <p:sp>
              <p:nvSpPr>
                <p:cNvPr id="5" name="object 5"/>
                <p:cNvSpPr/>
                <p:nvPr/>
              </p:nvSpPr>
              <p:spPr>
                <a:xfrm>
                  <a:off x="3448050" y="228600"/>
                  <a:ext cx="6943725" cy="2562225"/>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6" name="object 6"/>
                <p:cNvSpPr/>
                <p:nvPr/>
              </p:nvSpPr>
              <p:spPr>
                <a:xfrm>
                  <a:off x="3448050" y="228600"/>
                  <a:ext cx="6943725" cy="2562225"/>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grpFill/>
                <a:ln w="12700">
                  <a:solidFill>
                    <a:srgbClr val="6D1919"/>
                  </a:solidFill>
                </a:ln>
              </p:spPr>
              <p:txBody>
                <a:bodyPr wrap="square" lIns="0" tIns="0" rIns="0" bIns="0" rtlCol="0"/>
                <a:lstStyle/>
                <a:p>
                  <a:endParaRPr dirty="0"/>
                </a:p>
              </p:txBody>
            </p:sp>
            <p:sp>
              <p:nvSpPr>
                <p:cNvPr id="7" name="object 7"/>
                <p:cNvSpPr/>
                <p:nvPr/>
              </p:nvSpPr>
              <p:spPr>
                <a:xfrm>
                  <a:off x="8124825" y="276225"/>
                  <a:ext cx="2228850" cy="352425"/>
                </a:xfrm>
                <a:custGeom>
                  <a:avLst/>
                  <a:gdLst/>
                  <a:ahLst/>
                  <a:cxnLst/>
                  <a:rect l="l" t="t" r="r" b="b"/>
                  <a:pathLst>
                    <a:path w="2228850" h="352425">
                      <a:moveTo>
                        <a:pt x="2228850" y="0"/>
                      </a:moveTo>
                      <a:lnTo>
                        <a:pt x="58800" y="0"/>
                      </a:lnTo>
                      <a:lnTo>
                        <a:pt x="35897" y="4615"/>
                      </a:lnTo>
                      <a:lnTo>
                        <a:pt x="17208" y="17208"/>
                      </a:lnTo>
                      <a:lnTo>
                        <a:pt x="4615" y="35897"/>
                      </a:lnTo>
                      <a:lnTo>
                        <a:pt x="0" y="58800"/>
                      </a:lnTo>
                      <a:lnTo>
                        <a:pt x="0" y="352425"/>
                      </a:lnTo>
                      <a:lnTo>
                        <a:pt x="2170049" y="352425"/>
                      </a:lnTo>
                      <a:lnTo>
                        <a:pt x="2192952" y="347809"/>
                      </a:lnTo>
                      <a:lnTo>
                        <a:pt x="2211641" y="335216"/>
                      </a:lnTo>
                      <a:lnTo>
                        <a:pt x="2224234" y="316527"/>
                      </a:lnTo>
                      <a:lnTo>
                        <a:pt x="2228850" y="293624"/>
                      </a:lnTo>
                      <a:lnTo>
                        <a:pt x="2228850"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24825" y="276225"/>
                  <a:ext cx="2228850" cy="352425"/>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Little Wandle Phonics</a:t>
                  </a:r>
                  <a:endParaRPr sz="1600" dirty="0">
                    <a:solidFill>
                      <a:schemeClr val="bg1"/>
                    </a:solidFill>
                  </a:endParaRPr>
                </a:p>
              </p:txBody>
            </p:sp>
          </p:grpSp>
          <p:sp>
            <p:nvSpPr>
              <p:cNvPr id="9" name="object 9"/>
              <p:cNvSpPr txBox="1"/>
              <p:nvPr/>
            </p:nvSpPr>
            <p:spPr>
              <a:xfrm>
                <a:off x="3646389" y="872478"/>
                <a:ext cx="6899407" cy="2447337"/>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16510">
                  <a:lnSpc>
                    <a:spcPct val="109700"/>
                  </a:lnSpc>
                  <a:spcBef>
                    <a:spcPts val="515"/>
                  </a:spcBef>
                </a:pPr>
                <a:r>
                  <a:rPr lang="en-GB" sz="1000" dirty="0">
                    <a:latin typeface="Calibri"/>
                    <a:cs typeface="Calibri"/>
                  </a:rPr>
                  <a:t>In Phonics we will start with Phase One which focuses on developing excellent listening skills. This phase falls largely within the Communication, Language and Literacy area of learning of the Early Years Foundation Stage. It concentrates on developing speaking and listening skills and lays the foundation for the phonic work which starts in Phase Two. The emphasis during Phase One is for your child to attune to the sounds around them, ready to begin developing oral blending and segmenting skills. The phase is divided into seven aspects. Each aspect contains three strands: Tuning into sounds (auditory discrimination), Listening and remember sounds (auditory memory and sequencing) and Talking about sounds (developing vocabulary and language comprehension) From this solid basis we will continue on to Phase Two, in which your child will learn about phonemes (a letter that makes the smallest unit of sound) and graphemes (a written symbol that represents a sound – phoneme) Your child will also be introduced to tricky words (non decodable words that cannot be sounded out easily) </a:t>
                </a:r>
              </a:p>
              <a:p>
                <a:pPr marL="12700" marR="16510">
                  <a:lnSpc>
                    <a:spcPct val="109700"/>
                  </a:lnSpc>
                  <a:spcBef>
                    <a:spcPts val="515"/>
                  </a:spcBef>
                </a:pPr>
                <a:r>
                  <a:rPr lang="en-GB" sz="1000" spc="-20" dirty="0">
                    <a:latin typeface="Calibri"/>
                    <a:cs typeface="Calibri"/>
                  </a:rPr>
                  <a:t>We will also be learning the five key concepts about print, these are: print has meaning, print can have different purposes, we read English from left to right and top to bottom, the names of different parts of a book and page sequencing.</a:t>
                </a:r>
              </a:p>
              <a:p>
                <a:pPr marL="12700" marR="16510">
                  <a:lnSpc>
                    <a:spcPct val="109700"/>
                  </a:lnSpc>
                  <a:spcBef>
                    <a:spcPts val="515"/>
                  </a:spcBef>
                </a:pPr>
                <a:r>
                  <a:rPr lang="en-GB" sz="1000" spc="-20" dirty="0">
                    <a:latin typeface="Calibri"/>
                    <a:cs typeface="Calibri"/>
                  </a:rPr>
                  <a:t>Through regular story reading we will engage in extended conversations about stories and learn new vocabulary, whilst also developing comprehension and prosody skills. </a:t>
                </a: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56268" y="2881532"/>
              <a:ext cx="2307590" cy="1391920"/>
              <a:chOff x="312420" y="2903220"/>
              <a:chExt cx="2307590" cy="1391920"/>
            </a:xfrm>
          </p:grpSpPr>
          <p:sp>
            <p:nvSpPr>
              <p:cNvPr id="15" name="object 15"/>
              <p:cNvSpPr/>
              <p:nvPr/>
            </p:nvSpPr>
            <p:spPr>
              <a:xfrm>
                <a:off x="312420" y="2903220"/>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2004503"/>
              <a:chOff x="8055609" y="2866390"/>
              <a:chExt cx="2349694" cy="2004503"/>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8792425" y="2893726"/>
                <a:ext cx="1555662" cy="391132"/>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Physical Development</a:t>
                </a:r>
                <a:endParaRPr sz="1100" dirty="0">
                  <a:latin typeface="Calibri"/>
                  <a:cs typeface="Calibri"/>
                </a:endParaRPr>
              </a:p>
            </p:txBody>
          </p:sp>
          <p:sp>
            <p:nvSpPr>
              <p:cNvPr id="23" name="object 23"/>
              <p:cNvSpPr txBox="1"/>
              <p:nvPr/>
            </p:nvSpPr>
            <p:spPr>
              <a:xfrm>
                <a:off x="8088755" y="3291102"/>
                <a:ext cx="2316548" cy="1579791"/>
              </a:xfrm>
              <a:prstGeom prst="rect">
                <a:avLst/>
              </a:prstGeom>
            </p:spPr>
            <p:txBody>
              <a:bodyPr vert="horz" wrap="square" lIns="0" tIns="13335" rIns="0" bIns="0" rtlCol="0">
                <a:spAutoFit/>
              </a:bodyPr>
              <a:lstStyle/>
              <a:p>
                <a:pPr marL="12700" marR="5080">
                  <a:lnSpc>
                    <a:spcPct val="109600"/>
                  </a:lnSpc>
                  <a:spcBef>
                    <a:spcPts val="105"/>
                  </a:spcBef>
                </a:pPr>
                <a:r>
                  <a:rPr lang="en-GB" sz="1000" dirty="0">
                    <a:latin typeface="Calibri"/>
                    <a:cs typeface="Calibri"/>
                  </a:rPr>
                  <a:t>W</a:t>
                </a:r>
                <a:r>
                  <a:rPr sz="1000" dirty="0">
                    <a:latin typeface="Calibri"/>
                    <a:cs typeface="Calibri"/>
                  </a:rPr>
                  <a:t>e</a:t>
                </a:r>
                <a:r>
                  <a:rPr sz="1000" spc="-20" dirty="0">
                    <a:latin typeface="Calibri"/>
                    <a:cs typeface="Calibri"/>
                  </a:rPr>
                  <a:t> </a:t>
                </a:r>
                <a:r>
                  <a:rPr lang="en-GB" sz="1000" dirty="0">
                    <a:latin typeface="Calibri"/>
                    <a:cs typeface="Calibri"/>
                  </a:rPr>
                  <a:t>will be developing our gross motor skills through a range of indoor and outdoor activities, including P.E lesson. We will be developing our fine motor skills through a range of mark making activities and play.</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47595" cy="2078978"/>
              <a:chOff x="5449570" y="2866390"/>
              <a:chExt cx="2347595" cy="2078978"/>
            </a:xfrm>
          </p:grpSpPr>
          <p:grpSp>
            <p:nvGrpSpPr>
              <p:cNvPr id="24" name="object 24"/>
              <p:cNvGrpSpPr/>
              <p:nvPr/>
            </p:nvGrpSpPr>
            <p:grpSpPr>
              <a:xfrm>
                <a:off x="5449570" y="2866390"/>
                <a:ext cx="2347595" cy="1404620"/>
                <a:chOff x="5449570" y="2866390"/>
                <a:chExt cx="2347595" cy="14046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23404" y="2935420"/>
                <a:ext cx="1271270" cy="391132"/>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Communication and Language</a:t>
                </a:r>
                <a:endParaRPr sz="1100" dirty="0">
                  <a:latin typeface="Calibri"/>
                  <a:cs typeface="Calibri"/>
                </a:endParaRPr>
              </a:p>
            </p:txBody>
          </p:sp>
          <p:sp>
            <p:nvSpPr>
              <p:cNvPr id="28" name="object 28"/>
              <p:cNvSpPr txBox="1"/>
              <p:nvPr/>
            </p:nvSpPr>
            <p:spPr>
              <a:xfrm>
                <a:off x="5496800" y="3379042"/>
                <a:ext cx="2246036" cy="1566326"/>
              </a:xfrm>
              <a:prstGeom prst="rect">
                <a:avLst/>
              </a:prstGeom>
            </p:spPr>
            <p:txBody>
              <a:bodyPr vert="horz" wrap="square" lIns="0" tIns="13335" rIns="0" bIns="0" rtlCol="0">
                <a:spAutoFit/>
              </a:bodyPr>
              <a:lstStyle/>
              <a:p>
                <a:pPr marL="12700" marR="5080">
                  <a:lnSpc>
                    <a:spcPct val="108500"/>
                  </a:lnSpc>
                  <a:spcBef>
                    <a:spcPts val="105"/>
                  </a:spcBef>
                </a:pPr>
                <a:r>
                  <a:rPr lang="en-GB" sz="1000" spc="-10" dirty="0">
                    <a:latin typeface="Calibri"/>
                    <a:cs typeface="Calibri"/>
                  </a:rPr>
                  <a:t>W</a:t>
                </a:r>
                <a:r>
                  <a:rPr sz="1000" dirty="0">
                    <a:latin typeface="Calibri"/>
                    <a:cs typeface="Calibri"/>
                  </a:rPr>
                  <a:t>e</a:t>
                </a:r>
                <a:r>
                  <a:rPr sz="1000" spc="-25" dirty="0">
                    <a:latin typeface="Calibri"/>
                    <a:cs typeface="Calibri"/>
                  </a:rPr>
                  <a:t> </a:t>
                </a:r>
                <a:r>
                  <a:rPr sz="1000" dirty="0">
                    <a:latin typeface="Calibri"/>
                    <a:cs typeface="Calibri"/>
                  </a:rPr>
                  <a:t>will</a:t>
                </a:r>
                <a:r>
                  <a:rPr lang="en-GB" sz="1000" dirty="0">
                    <a:latin typeface="Calibri"/>
                    <a:cs typeface="Calibri"/>
                  </a:rPr>
                  <a:t> be discussing how starting school makes us feel. We will develop our skills to help make us confident in speaking in a familiar group. We will be learning how to be a good listener.</a:t>
                </a: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61652" y="5889861"/>
              <a:ext cx="2364399" cy="2217765"/>
              <a:chOff x="2185670" y="4359910"/>
              <a:chExt cx="2079625" cy="2236446"/>
            </a:xfrm>
          </p:grpSpPr>
          <p:grpSp>
            <p:nvGrpSpPr>
              <p:cNvPr id="48" name="object 48"/>
              <p:cNvGrpSpPr/>
              <p:nvPr/>
            </p:nvGrpSpPr>
            <p:grpSpPr>
              <a:xfrm>
                <a:off x="2185670" y="4359910"/>
                <a:ext cx="2079625" cy="1566545"/>
                <a:chOff x="2185670" y="4359910"/>
                <a:chExt cx="2079625" cy="15665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9202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lang="en-GB" sz="1100" spc="-25" dirty="0">
                    <a:solidFill>
                      <a:srgbClr val="FFFFFF"/>
                    </a:solidFill>
                    <a:latin typeface="Calibri"/>
                    <a:cs typeface="Calibri"/>
                  </a:rPr>
                  <a:t>Literacy</a:t>
                </a:r>
                <a:endParaRPr sz="1100" dirty="0">
                  <a:latin typeface="Calibri"/>
                  <a:cs typeface="Calibri"/>
                </a:endParaRPr>
              </a:p>
            </p:txBody>
          </p:sp>
          <p:sp>
            <p:nvSpPr>
              <p:cNvPr id="52" name="object 52"/>
              <p:cNvSpPr txBox="1"/>
              <p:nvPr/>
            </p:nvSpPr>
            <p:spPr>
              <a:xfrm>
                <a:off x="2261361" y="4661851"/>
                <a:ext cx="1987380" cy="1934505"/>
              </a:xfrm>
              <a:prstGeom prst="rect">
                <a:avLst/>
              </a:prstGeom>
            </p:spPr>
            <p:txBody>
              <a:bodyPr vert="horz" wrap="square" lIns="0" tIns="13335" rIns="0" bIns="0" rtlCol="0">
                <a:spAutoFit/>
              </a:bodyPr>
              <a:lstStyle/>
              <a:p>
                <a:pPr marL="12700" marR="5080">
                  <a:lnSpc>
                    <a:spcPct val="109600"/>
                  </a:lnSpc>
                  <a:spcBef>
                    <a:spcPts val="105"/>
                  </a:spcBef>
                </a:pPr>
                <a:r>
                  <a:rPr sz="1000" dirty="0">
                    <a:latin typeface="Calibri"/>
                    <a:cs typeface="Calibri"/>
                  </a:rPr>
                  <a:t>In</a:t>
                </a:r>
                <a:r>
                  <a:rPr lang="en-GB" sz="1000" spc="-15" dirty="0">
                    <a:latin typeface="Calibri"/>
                    <a:cs typeface="Calibri"/>
                  </a:rPr>
                  <a:t> Literacy we will start to learn about writing, reading and speaking and listening. We will use a range of activities to develop our mark making skills and to develop our pencil grip and formation skills. We will have daily class discussion and story time and will learn how to ask and respond to questions.</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30150" y="5864684"/>
              <a:ext cx="2336168" cy="2415315"/>
              <a:chOff x="6430009" y="4360545"/>
              <a:chExt cx="2066926" cy="2398575"/>
            </a:xfrm>
          </p:grpSpPr>
          <p:grpSp>
            <p:nvGrpSpPr>
              <p:cNvPr id="53" name="object 53"/>
              <p:cNvGrpSpPr/>
              <p:nvPr/>
            </p:nvGrpSpPr>
            <p:grpSpPr>
              <a:xfrm>
                <a:off x="6430009" y="4360545"/>
                <a:ext cx="2066925" cy="1615885"/>
                <a:chOff x="6430009" y="4360545"/>
                <a:chExt cx="2066925" cy="161588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61588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19822" y="4360545"/>
                <a:ext cx="1126490" cy="388421"/>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lang="en-GB" sz="1100" spc="-25" dirty="0">
                    <a:solidFill>
                      <a:srgbClr val="FFFFFF"/>
                    </a:solidFill>
                    <a:latin typeface="Calibri"/>
                    <a:cs typeface="Calibri"/>
                  </a:rPr>
                  <a:t>Understanding the World</a:t>
                </a:r>
                <a:endParaRPr sz="1100" dirty="0">
                  <a:latin typeface="Calibri"/>
                  <a:cs typeface="Calibri"/>
                </a:endParaRPr>
              </a:p>
            </p:txBody>
          </p:sp>
          <p:sp>
            <p:nvSpPr>
              <p:cNvPr id="57" name="object 57"/>
              <p:cNvSpPr txBox="1"/>
              <p:nvPr/>
            </p:nvSpPr>
            <p:spPr>
              <a:xfrm>
                <a:off x="6434994" y="4854070"/>
                <a:ext cx="2061941" cy="1905050"/>
              </a:xfrm>
              <a:prstGeom prst="rect">
                <a:avLst/>
              </a:prstGeom>
            </p:spPr>
            <p:txBody>
              <a:bodyPr vert="horz" wrap="square" lIns="0" tIns="13335" rIns="0" bIns="0" rtlCol="0">
                <a:spAutoFit/>
              </a:bodyPr>
              <a:lstStyle/>
              <a:p>
                <a:pPr marL="12700" marR="5080">
                  <a:lnSpc>
                    <a:spcPct val="109600"/>
                  </a:lnSpc>
                  <a:spcBef>
                    <a:spcPts val="105"/>
                  </a:spcBef>
                </a:pPr>
                <a:r>
                  <a:rPr lang="en-GB" sz="1000" spc="-20" dirty="0">
                    <a:latin typeface="Calibri"/>
                    <a:cs typeface="Calibri"/>
                  </a:rPr>
                  <a:t>Through our topic  and  daily activities we will begin to make sense of our own life story, family history and significant people in history. We will look at our role in our community and what we can do to help the people around us and our local environment, including our wildlife.</a:t>
                </a:r>
                <a:r>
                  <a:rPr sz="1000" spc="-20" dirty="0">
                    <a:latin typeface="Calibri"/>
                    <a:cs typeface="Calibri"/>
                  </a:rPr>
                  <a:t> </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3"/>
              <a:ext cx="2301041" cy="2243373"/>
              <a:chOff x="4298950" y="4356100"/>
              <a:chExt cx="2079625" cy="2246034"/>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177077" y="4415002"/>
                <a:ext cx="1126490" cy="221476"/>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a:t>
                </a:r>
                <a:r>
                  <a:rPr lang="en-GB" sz="1100" spc="-10" dirty="0">
                    <a:solidFill>
                      <a:srgbClr val="FFFFFF"/>
                    </a:solidFill>
                    <a:latin typeface="Calibri"/>
                    <a:cs typeface="Calibri"/>
                  </a:rPr>
                  <a:t>aths</a:t>
                </a:r>
                <a:endParaRPr sz="1100" dirty="0">
                  <a:latin typeface="Calibri"/>
                  <a:cs typeface="Calibri"/>
                </a:endParaRPr>
              </a:p>
            </p:txBody>
          </p:sp>
          <p:sp>
            <p:nvSpPr>
              <p:cNvPr id="62" name="object 62"/>
              <p:cNvSpPr txBox="1"/>
              <p:nvPr/>
            </p:nvSpPr>
            <p:spPr>
              <a:xfrm>
                <a:off x="4354904" y="4683439"/>
                <a:ext cx="1998040" cy="1918695"/>
              </a:xfrm>
              <a:prstGeom prst="rect">
                <a:avLst/>
              </a:prstGeom>
            </p:spPr>
            <p:txBody>
              <a:bodyPr vert="horz" wrap="square" lIns="0" tIns="11430" rIns="0" bIns="0" rtlCol="0">
                <a:spAutoFit/>
              </a:bodyPr>
              <a:lstStyle/>
              <a:p>
                <a:pPr marL="12700" marR="5080">
                  <a:lnSpc>
                    <a:spcPct val="109800"/>
                  </a:lnSpc>
                  <a:spcBef>
                    <a:spcPts val="90"/>
                  </a:spcBef>
                </a:pPr>
                <a:r>
                  <a:rPr sz="1000" dirty="0">
                    <a:latin typeface="Calibri"/>
                    <a:cs typeface="Calibri"/>
                  </a:rPr>
                  <a:t>In</a:t>
                </a:r>
                <a:r>
                  <a:rPr sz="1000" spc="-15" dirty="0">
                    <a:latin typeface="Calibri"/>
                    <a:cs typeface="Calibri"/>
                  </a:rPr>
                  <a:t> </a:t>
                </a:r>
                <a:r>
                  <a:rPr lang="en-GB" sz="1000" spc="-15" dirty="0">
                    <a:latin typeface="Calibri"/>
                    <a:cs typeface="Calibri"/>
                  </a:rPr>
                  <a:t>Maths we will be exploring number through a whole range of practical activities that involve counting and number recognition. We will be singing number songs and rhymes and beginning to understand the value of a number.</a:t>
                </a:r>
                <a:r>
                  <a:rPr sz="1000" b="1" spc="-10" dirty="0">
                    <a:latin typeface="Calibri"/>
                    <a:cs typeface="Calibri"/>
                  </a:rPr>
                  <a:t> </a:t>
                </a:r>
                <a:r>
                  <a:rPr lang="en-GB" sz="1000" spc="-10" dirty="0">
                    <a:latin typeface="Calibri"/>
                    <a:cs typeface="Calibri"/>
                  </a:rPr>
                  <a:t>We will begin to look a number formation.</a:t>
                </a: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4"/>
              <a:ext cx="2259837" cy="1859145"/>
              <a:chOff x="60325" y="4356100"/>
              <a:chExt cx="2079625" cy="1996023"/>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dirty="0"/>
                </a:p>
              </p:txBody>
            </p:sp>
          </p:grpSp>
          <p:sp>
            <p:nvSpPr>
              <p:cNvPr id="80" name="object 80"/>
              <p:cNvSpPr txBox="1"/>
              <p:nvPr/>
            </p:nvSpPr>
            <p:spPr>
              <a:xfrm>
                <a:off x="622300" y="4415002"/>
                <a:ext cx="1467624" cy="421306"/>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lang="en-GB" sz="1100" dirty="0">
                    <a:solidFill>
                      <a:srgbClr val="FFFFFF"/>
                    </a:solidFill>
                    <a:latin typeface="Calibri"/>
                    <a:cs typeface="Calibri"/>
                  </a:rPr>
                  <a:t>Expressive  Arts and Design</a:t>
                </a:r>
                <a:endParaRPr sz="1100" dirty="0">
                  <a:latin typeface="Calibri"/>
                  <a:cs typeface="Calibri"/>
                </a:endParaRPr>
              </a:p>
            </p:txBody>
          </p:sp>
          <p:sp>
            <p:nvSpPr>
              <p:cNvPr id="81" name="object 81"/>
              <p:cNvSpPr txBox="1"/>
              <p:nvPr/>
            </p:nvSpPr>
            <p:spPr>
              <a:xfrm>
                <a:off x="106506" y="4853594"/>
                <a:ext cx="1999850" cy="1498529"/>
              </a:xfrm>
              <a:prstGeom prst="rect">
                <a:avLst/>
              </a:prstGeom>
            </p:spPr>
            <p:txBody>
              <a:bodyPr vert="horz" wrap="square" lIns="0" tIns="11430" rIns="0" bIns="0" rtlCol="0">
                <a:spAutoFit/>
              </a:bodyPr>
              <a:lstStyle/>
              <a:p>
                <a:pPr marL="12700" marR="5080">
                  <a:lnSpc>
                    <a:spcPct val="109800"/>
                  </a:lnSpc>
                  <a:spcBef>
                    <a:spcPts val="90"/>
                  </a:spcBef>
                </a:pPr>
                <a:r>
                  <a:rPr lang="en-GB" sz="1000" dirty="0">
                    <a:latin typeface="Calibri"/>
                    <a:cs typeface="Calibri"/>
                  </a:rPr>
                  <a:t>We will be using our topic of Space to carrying out a number of art activities including making moving Rockets with levers and learning about paint mixing creating planets and the </a:t>
                </a:r>
                <a:r>
                  <a:rPr lang="en-GB" sz="1000">
                    <a:latin typeface="Calibri"/>
                    <a:cs typeface="Calibri"/>
                  </a:rPr>
                  <a:t>solar system.</a:t>
                </a: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35812" y="5892709"/>
              <a:ext cx="2232316" cy="2056973"/>
              <a:chOff x="8526780" y="4297679"/>
              <a:chExt cx="2066289" cy="2099967"/>
            </a:xfrm>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85" name="object 85"/>
              <p:cNvSpPr txBox="1"/>
              <p:nvPr/>
            </p:nvSpPr>
            <p:spPr>
              <a:xfrm>
                <a:off x="8777959" y="4361667"/>
                <a:ext cx="1734846" cy="226492"/>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lang="en-GB" sz="1100" spc="-20" dirty="0">
                    <a:solidFill>
                      <a:srgbClr val="FFFFFF"/>
                    </a:solidFill>
                    <a:latin typeface="Calibri"/>
                    <a:cs typeface="Calibri"/>
                  </a:rPr>
                  <a:t>Religious Education </a:t>
                </a:r>
                <a:endParaRPr sz="1100" dirty="0">
                  <a:latin typeface="Calibri"/>
                  <a:cs typeface="Calibri"/>
                </a:endParaRPr>
              </a:p>
            </p:txBody>
          </p:sp>
          <p:sp>
            <p:nvSpPr>
              <p:cNvPr id="86" name="object 86"/>
              <p:cNvSpPr txBox="1"/>
              <p:nvPr/>
            </p:nvSpPr>
            <p:spPr>
              <a:xfrm>
                <a:off x="8658606" y="4625111"/>
                <a:ext cx="1854200" cy="1772535"/>
              </a:xfrm>
              <a:prstGeom prst="rect">
                <a:avLst/>
              </a:prstGeom>
            </p:spPr>
            <p:txBody>
              <a:bodyPr vert="horz" wrap="square" lIns="0" tIns="13335" rIns="0" bIns="0" rtlCol="0">
                <a:spAutoFit/>
              </a:bodyPr>
              <a:lstStyle/>
              <a:p>
                <a:pPr marL="12700" marR="5080">
                  <a:lnSpc>
                    <a:spcPct val="109600"/>
                  </a:lnSpc>
                  <a:spcBef>
                    <a:spcPts val="105"/>
                  </a:spcBef>
                </a:pPr>
                <a:r>
                  <a:rPr sz="1000" dirty="0">
                    <a:latin typeface="Calibri"/>
                    <a:cs typeface="Calibri"/>
                  </a:rPr>
                  <a:t>In</a:t>
                </a:r>
                <a:r>
                  <a:rPr sz="1000" spc="-20" dirty="0">
                    <a:latin typeface="Calibri"/>
                    <a:cs typeface="Calibri"/>
                  </a:rPr>
                  <a:t> </a:t>
                </a:r>
                <a:r>
                  <a:rPr lang="en-GB" sz="1000" spc="-20" dirty="0">
                    <a:latin typeface="Calibri"/>
                    <a:cs typeface="Calibri"/>
                  </a:rPr>
                  <a:t>Religious Education we will be learning what it means to belong to a Christian School and our School Vision and Christian Values. We will also be learning about the Creation Story (The Book of Genesis) We will also be learning our school prayer.</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147604" y="197991"/>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47595" cy="1404620"/>
              <a:chOff x="5449570" y="2866390"/>
              <a:chExt cx="2347595" cy="1404620"/>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lang="en-GB" dirty="0"/>
                </a:p>
                <a:p>
                  <a:endParaRPr lang="en-GB" dirty="0"/>
                </a:p>
                <a:p>
                  <a:endParaRPr lang="en-GB" dirty="0"/>
                </a:p>
                <a:p>
                  <a:endParaRPr lang="en-GB" dirty="0"/>
                </a:p>
                <a:p>
                  <a:endParaRPr lang="en-GB" dirty="0"/>
                </a:p>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5869598" y="2923565"/>
                <a:ext cx="1872449" cy="391132"/>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Personal, Social and Emotional Development</a:t>
                </a:r>
                <a:endParaRPr sz="11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128646" y="1511970"/>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Topaz</a:t>
              </a:r>
            </a:p>
            <a:p>
              <a:pPr algn="ctr"/>
              <a:r>
                <a:rPr lang="en-GB" dirty="0">
                  <a:solidFill>
                    <a:schemeClr val="bg1"/>
                  </a:solidFill>
                </a:rPr>
                <a:t>Reception</a:t>
              </a:r>
            </a:p>
            <a:p>
              <a:pPr algn="ctr"/>
              <a:r>
                <a:rPr lang="en-GB" dirty="0">
                  <a:solidFill>
                    <a:schemeClr val="bg1"/>
                  </a:solidFill>
                </a:rPr>
                <a:t>Autumn Term</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991893" y="24322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760916" y="3188302"/>
              <a:ext cx="2084705" cy="1015663"/>
            </a:xfrm>
            <a:prstGeom prst="rect">
              <a:avLst/>
            </a:prstGeom>
            <a:noFill/>
          </p:spPr>
          <p:txBody>
            <a:bodyPr wrap="square" rtlCol="0">
              <a:spAutoFit/>
            </a:bodyPr>
            <a:lstStyle/>
            <a:p>
              <a:r>
                <a:rPr lang="en-GB" sz="1000" b="1" dirty="0">
                  <a:latin typeface="+mn-lt"/>
                </a:rPr>
                <a:t>Our</a:t>
              </a:r>
              <a:r>
                <a:rPr lang="en-GB" sz="1000" dirty="0">
                  <a:latin typeface="+mn-lt"/>
                </a:rPr>
                <a:t> </a:t>
              </a:r>
              <a:r>
                <a:rPr lang="en-GB" sz="1000" b="1" dirty="0">
                  <a:latin typeface="+mn-lt"/>
                </a:rPr>
                <a:t>topic this term is ‘Adventures in Space’ We will be learning about the moon landing and  the solar system. We will also be learning about space inspired artists and musicians.</a:t>
              </a:r>
            </a:p>
          </p:txBody>
        </p:sp>
      </p:grpSp>
      <p:sp>
        <p:nvSpPr>
          <p:cNvPr id="10" name="TextBox 9">
            <a:extLst>
              <a:ext uri="{FF2B5EF4-FFF2-40B4-BE49-F238E27FC236}">
                <a16:creationId xmlns:a16="http://schemas.microsoft.com/office/drawing/2014/main" id="{FA328F12-1D8B-4A9B-ADD1-5E15BB2F8FEA}"/>
              </a:ext>
            </a:extLst>
          </p:cNvPr>
          <p:cNvSpPr txBox="1"/>
          <p:nvPr/>
        </p:nvSpPr>
        <p:spPr>
          <a:xfrm>
            <a:off x="747708" y="4848185"/>
            <a:ext cx="2124710" cy="1015663"/>
          </a:xfrm>
          <a:prstGeom prst="rect">
            <a:avLst/>
          </a:prstGeom>
          <a:noFill/>
        </p:spPr>
        <p:txBody>
          <a:bodyPr wrap="square" rtlCol="0">
            <a:spAutoFit/>
          </a:bodyPr>
          <a:lstStyle/>
          <a:p>
            <a:r>
              <a:rPr lang="en-GB" sz="1000" dirty="0">
                <a:latin typeface="+mj-lt"/>
              </a:rPr>
              <a:t>We will be learning about new daily activities, including rules and routines. We will be having discussions about what behaviour is right and wrong and how it makes us feel.</a:t>
            </a:r>
          </a:p>
        </p:txBody>
      </p:sp>
      <p:sp>
        <p:nvSpPr>
          <p:cNvPr id="69" name="object 22">
            <a:extLst>
              <a:ext uri="{FF2B5EF4-FFF2-40B4-BE49-F238E27FC236}">
                <a16:creationId xmlns:a16="http://schemas.microsoft.com/office/drawing/2014/main" id="{B7A3E3DB-483D-4EAA-A6FE-F617EDF8E106}"/>
              </a:ext>
            </a:extLst>
          </p:cNvPr>
          <p:cNvSpPr txBox="1"/>
          <p:nvPr/>
        </p:nvSpPr>
        <p:spPr>
          <a:xfrm>
            <a:off x="8935445" y="3179479"/>
            <a:ext cx="1415001" cy="391132"/>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Baseline Assessment</a:t>
            </a:r>
            <a:endParaRPr sz="1100" dirty="0">
              <a:latin typeface="Calibri"/>
              <a:cs typeface="Calibri"/>
            </a:endParaRPr>
          </a:p>
        </p:txBody>
      </p:sp>
      <p:sp>
        <p:nvSpPr>
          <p:cNvPr id="14" name="TextBox 13">
            <a:extLst>
              <a:ext uri="{FF2B5EF4-FFF2-40B4-BE49-F238E27FC236}">
                <a16:creationId xmlns:a16="http://schemas.microsoft.com/office/drawing/2014/main" id="{C84C2756-B745-4DFD-88C7-D64323394A7C}"/>
              </a:ext>
            </a:extLst>
          </p:cNvPr>
          <p:cNvSpPr txBox="1"/>
          <p:nvPr/>
        </p:nvSpPr>
        <p:spPr>
          <a:xfrm>
            <a:off x="3646389" y="3570611"/>
            <a:ext cx="6704057" cy="707886"/>
          </a:xfrm>
          <a:prstGeom prst="rect">
            <a:avLst/>
          </a:prstGeom>
          <a:noFill/>
        </p:spPr>
        <p:txBody>
          <a:bodyPr wrap="square" rtlCol="0">
            <a:spAutoFit/>
          </a:bodyPr>
          <a:lstStyle/>
          <a:p>
            <a:r>
              <a:rPr lang="en-GB" sz="1000" spc="-20" dirty="0">
                <a:latin typeface="Calibri"/>
                <a:cs typeface="Calibri"/>
              </a:rPr>
              <a:t>Over the first six weeks, all children will completing the Reception Baseline Assessment (RBA). This is a short assessment designed to capture a snapshot of where your child is when they start Reception. The assessment focuses on your child's attainment in mathematics, literacy and communication and  language. The assessment is carried out in a fun, non pressured way. It provides the starting point to measure the progress schools make with their pupils between Reception and the end of primary school.</a:t>
            </a:r>
            <a:endParaRPr lang="en-GB" sz="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TotalTime>
  <Words>783</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RDSUser</cp:lastModifiedBy>
  <cp:revision>30</cp:revision>
  <dcterms:created xsi:type="dcterms:W3CDTF">2023-07-18T08:33:30Z</dcterms:created>
  <dcterms:modified xsi:type="dcterms:W3CDTF">2024-08-29T12:47:31Z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