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50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4/3/2025</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147604" y="179813"/>
            <a:ext cx="10366400" cy="7265029"/>
            <a:chOff x="147604" y="179813"/>
            <a:chExt cx="10366400" cy="7265029"/>
          </a:xfrm>
          <a:solidFill>
            <a:schemeClr val="accent3">
              <a:lumMod val="60000"/>
              <a:lumOff val="40000"/>
            </a:schemeClr>
          </a:solidFill>
        </p:grpSpPr>
        <p:grpSp>
          <p:nvGrpSpPr>
            <p:cNvPr id="104" name="Group 103">
              <a:extLst>
                <a:ext uri="{FF2B5EF4-FFF2-40B4-BE49-F238E27FC236}">
                  <a16:creationId xmlns:a16="http://schemas.microsoft.com/office/drawing/2014/main" id="{15D86288-0652-4271-A3BE-473BCAA60B29}"/>
                </a:ext>
              </a:extLst>
            </p:cNvPr>
            <p:cNvGrpSpPr/>
            <p:nvPr/>
          </p:nvGrpSpPr>
          <p:grpSpPr>
            <a:xfrm>
              <a:off x="3427141" y="179813"/>
              <a:ext cx="7086863" cy="4088097"/>
              <a:chOff x="3427141" y="179813"/>
              <a:chExt cx="7086863" cy="4088097"/>
            </a:xfrm>
            <a:grpFill/>
          </p:grpSpPr>
          <p:sp>
            <p:nvSpPr>
              <p:cNvPr id="6" name="object 6"/>
              <p:cNvSpPr/>
              <p:nvPr/>
            </p:nvSpPr>
            <p:spPr>
              <a:xfrm>
                <a:off x="3427141" y="179813"/>
                <a:ext cx="7086863" cy="4088097"/>
              </a:xfrm>
              <a:custGeom>
                <a:avLst/>
                <a:gdLst/>
                <a:ahLst/>
                <a:cxnLst/>
                <a:rect l="l" t="t" r="r" b="b"/>
                <a:pathLst>
                  <a:path w="6943725" h="2562225">
                    <a:moveTo>
                      <a:pt x="427100" y="0"/>
                    </a:moveTo>
                    <a:lnTo>
                      <a:pt x="6943725" y="0"/>
                    </a:lnTo>
                    <a:lnTo>
                      <a:pt x="6943725" y="2135124"/>
                    </a:lnTo>
                    <a:lnTo>
                      <a:pt x="6941219" y="2181676"/>
                    </a:lnTo>
                    <a:lnTo>
                      <a:pt x="6933877" y="2226772"/>
                    </a:lnTo>
                    <a:lnTo>
                      <a:pt x="6921959" y="2270153"/>
                    </a:lnTo>
                    <a:lnTo>
                      <a:pt x="6905723" y="2311558"/>
                    </a:lnTo>
                    <a:lnTo>
                      <a:pt x="6885431" y="2350727"/>
                    </a:lnTo>
                    <a:lnTo>
                      <a:pt x="6861343" y="2387400"/>
                    </a:lnTo>
                    <a:lnTo>
                      <a:pt x="6833718" y="2421317"/>
                    </a:lnTo>
                    <a:lnTo>
                      <a:pt x="6802817" y="2452218"/>
                    </a:lnTo>
                    <a:lnTo>
                      <a:pt x="6768900" y="2479843"/>
                    </a:lnTo>
                    <a:lnTo>
                      <a:pt x="6732227" y="2503932"/>
                    </a:lnTo>
                    <a:lnTo>
                      <a:pt x="6693058" y="2524223"/>
                    </a:lnTo>
                    <a:lnTo>
                      <a:pt x="6651653" y="2540459"/>
                    </a:lnTo>
                    <a:lnTo>
                      <a:pt x="6608272" y="2552377"/>
                    </a:lnTo>
                    <a:lnTo>
                      <a:pt x="6563176" y="2559719"/>
                    </a:lnTo>
                    <a:lnTo>
                      <a:pt x="6516624" y="2562225"/>
                    </a:lnTo>
                    <a:lnTo>
                      <a:pt x="0" y="2562225"/>
                    </a:lnTo>
                    <a:lnTo>
                      <a:pt x="0" y="427100"/>
                    </a:lnTo>
                    <a:lnTo>
                      <a:pt x="2505" y="380548"/>
                    </a:lnTo>
                    <a:lnTo>
                      <a:pt x="9847" y="335452"/>
                    </a:lnTo>
                    <a:lnTo>
                      <a:pt x="21765" y="292071"/>
                    </a:lnTo>
                    <a:lnTo>
                      <a:pt x="38001" y="250666"/>
                    </a:lnTo>
                    <a:lnTo>
                      <a:pt x="58292" y="211497"/>
                    </a:lnTo>
                    <a:lnTo>
                      <a:pt x="82381" y="174824"/>
                    </a:lnTo>
                    <a:lnTo>
                      <a:pt x="110006" y="140907"/>
                    </a:lnTo>
                    <a:lnTo>
                      <a:pt x="140907" y="110006"/>
                    </a:lnTo>
                    <a:lnTo>
                      <a:pt x="174824" y="82381"/>
                    </a:lnTo>
                    <a:lnTo>
                      <a:pt x="211497" y="58293"/>
                    </a:lnTo>
                    <a:lnTo>
                      <a:pt x="250666" y="38001"/>
                    </a:lnTo>
                    <a:lnTo>
                      <a:pt x="292071" y="21765"/>
                    </a:lnTo>
                    <a:lnTo>
                      <a:pt x="335452" y="9847"/>
                    </a:lnTo>
                    <a:lnTo>
                      <a:pt x="380548" y="2505"/>
                    </a:lnTo>
                    <a:lnTo>
                      <a:pt x="427100" y="0"/>
                    </a:lnTo>
                    <a:close/>
                  </a:path>
                </a:pathLst>
              </a:custGeom>
              <a:solidFill>
                <a:schemeClr val="accent2">
                  <a:lumMod val="40000"/>
                  <a:lumOff val="60000"/>
                </a:schemeClr>
              </a:solidFill>
              <a:ln w="12700">
                <a:solidFill>
                  <a:srgbClr val="6D1919"/>
                </a:solidFill>
              </a:ln>
            </p:spPr>
            <p:txBody>
              <a:bodyPr wrap="square" lIns="0" tIns="0" rIns="0" bIns="0" rtlCol="0"/>
              <a:lstStyle/>
              <a:p>
                <a:endParaRPr/>
              </a:p>
            </p:txBody>
          </p:sp>
          <p:sp>
            <p:nvSpPr>
              <p:cNvPr id="9" name="object 9"/>
              <p:cNvSpPr txBox="1"/>
              <p:nvPr/>
            </p:nvSpPr>
            <p:spPr>
              <a:xfrm>
                <a:off x="3542987" y="658383"/>
                <a:ext cx="6971017" cy="3527119"/>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a:solidFill>
                <a:schemeClr val="accent2">
                  <a:lumMod val="40000"/>
                  <a:lumOff val="60000"/>
                </a:schemeClr>
              </a:solidFill>
            </p:spPr>
            <p:txBody>
              <a:bodyPr vert="horz" wrap="square" lIns="0" tIns="125730" rIns="0" bIns="0" rtlCol="0">
                <a:spAutoFit/>
              </a:bodyPr>
              <a:lstStyle/>
              <a:p>
                <a:pPr marL="12700" marR="16510">
                  <a:lnSpc>
                    <a:spcPct val="109700"/>
                  </a:lnSpc>
                  <a:spcBef>
                    <a:spcPts val="515"/>
                  </a:spcBef>
                </a:pPr>
                <a:r>
                  <a:rPr lang="en-GB" sz="1000" dirty="0">
                    <a:latin typeface="Calibri"/>
                    <a:cs typeface="Calibri"/>
                  </a:rPr>
                  <a:t>In</a:t>
                </a:r>
                <a:r>
                  <a:rPr lang="en-GB" sz="1000" b="1" spc="-20" dirty="0">
                    <a:latin typeface="Calibri"/>
                    <a:cs typeface="Calibri"/>
                  </a:rPr>
                  <a:t> </a:t>
                </a:r>
                <a:r>
                  <a:rPr lang="en-GB" sz="1000" b="1" dirty="0">
                    <a:latin typeface="Calibri"/>
                    <a:cs typeface="Calibri"/>
                  </a:rPr>
                  <a:t>English </a:t>
                </a:r>
                <a:r>
                  <a:rPr lang="en-GB" sz="1000" dirty="0">
                    <a:latin typeface="Calibri"/>
                    <a:cs typeface="Calibri"/>
                  </a:rPr>
                  <a:t>we will be looking at the book “The Roman Quests, Escape from Rome”. In this story we will be looking at character descriptions, the setting of story, and what writer wants the outcome to be (save </a:t>
                </a:r>
                <a:r>
                  <a:rPr lang="en-GB" sz="1000" dirty="0" err="1">
                    <a:latin typeface="Calibri"/>
                    <a:cs typeface="Calibri"/>
                  </a:rPr>
                  <a:t>Britian</a:t>
                </a:r>
                <a:r>
                  <a:rPr lang="en-GB" sz="1000" dirty="0">
                    <a:latin typeface="Calibri"/>
                    <a:cs typeface="Calibri"/>
                  </a:rPr>
                  <a:t>). We will then be writing our own settings and characters with our own quest story. We will also be looking at fact files of “Julia </a:t>
                </a:r>
                <a:r>
                  <a:rPr lang="en-GB" sz="1000" dirty="0" err="1">
                    <a:latin typeface="Calibri"/>
                    <a:cs typeface="Calibri"/>
                  </a:rPr>
                  <a:t>Ceaser</a:t>
                </a:r>
                <a:r>
                  <a:rPr lang="en-GB" sz="1000" dirty="0">
                    <a:latin typeface="Calibri"/>
                    <a:cs typeface="Calibri"/>
                  </a:rPr>
                  <a:t>” and “Boudica” and writing our own fact files. In English we will be researching what life would been like for solider and writing a diary entry of “the life of Roman solider”.  We will also be studying the book “Escape from Pompeii”. </a:t>
                </a:r>
              </a:p>
              <a:p>
                <a:pPr marL="12700" marR="16510">
                  <a:lnSpc>
                    <a:spcPct val="109700"/>
                  </a:lnSpc>
                  <a:spcBef>
                    <a:spcPts val="515"/>
                  </a:spcBef>
                </a:pPr>
                <a:r>
                  <a:rPr lang="en-GB" sz="1000" spc="-20" dirty="0">
                    <a:latin typeface="Calibri"/>
                    <a:cs typeface="Calibri"/>
                  </a:rPr>
                  <a:t>I</a:t>
                </a:r>
                <a:r>
                  <a:rPr lang="en-GB" sz="1000" b="1" dirty="0">
                    <a:latin typeface="Calibri"/>
                    <a:cs typeface="Calibri"/>
                  </a:rPr>
                  <a:t>n</a:t>
                </a:r>
                <a:r>
                  <a:rPr lang="en-GB" sz="1000" b="1" spc="-15" dirty="0">
                    <a:latin typeface="Calibri"/>
                    <a:cs typeface="Calibri"/>
                  </a:rPr>
                  <a:t> </a:t>
                </a:r>
                <a:r>
                  <a:rPr lang="en-GB" sz="1000" b="1" dirty="0">
                    <a:latin typeface="Calibri"/>
                    <a:cs typeface="Calibri"/>
                  </a:rPr>
                  <a:t>Maths </a:t>
                </a:r>
                <a:r>
                  <a:rPr lang="en-GB" sz="1000" spc="-20" dirty="0">
                    <a:latin typeface="Calibri"/>
                    <a:cs typeface="Calibri"/>
                  </a:rPr>
                  <a:t>we will be continuing with multiplication and division. This unit will look at related calculations, multiplying a 2-digit number by 1 digit number. We will also look at diving a 2-digit number by 1 digit number with no exchange. We will also look at length and perimeter, measuring in centimetres, millimetres and calculating the perimeter. In spring term 2 we will look at fractions, comparing and ordering unit and non unit fractions. We will also count in fractions using a number line. We will also look at decimals and how this ties into fractions.  In spring term 2 we will also look at measuring mass in kilograms, grams and the volume of millimetres.  </a:t>
                </a:r>
              </a:p>
              <a:p>
                <a:pPr marL="12700" marR="16510">
                  <a:lnSpc>
                    <a:spcPct val="109700"/>
                  </a:lnSpc>
                  <a:spcBef>
                    <a:spcPts val="515"/>
                  </a:spcBef>
                </a:pPr>
                <a:r>
                  <a:rPr lang="en-GB" sz="1000" dirty="0">
                    <a:latin typeface="Calibri"/>
                    <a:cs typeface="Calibri"/>
                  </a:rPr>
                  <a:t>In</a:t>
                </a:r>
                <a:r>
                  <a:rPr lang="en-GB" sz="1000" b="1" spc="-10" dirty="0">
                    <a:latin typeface="Calibri"/>
                    <a:cs typeface="Calibri"/>
                  </a:rPr>
                  <a:t> </a:t>
                </a:r>
                <a:r>
                  <a:rPr lang="en-GB" sz="1000" b="1" dirty="0">
                    <a:latin typeface="Calibri"/>
                    <a:cs typeface="Calibri"/>
                  </a:rPr>
                  <a:t>Science</a:t>
                </a:r>
                <a:r>
                  <a:rPr lang="en-GB" sz="1000" b="1" spc="-15" dirty="0">
                    <a:latin typeface="Calibri"/>
                    <a:cs typeface="Calibri"/>
                  </a:rPr>
                  <a:t> </a:t>
                </a:r>
                <a:r>
                  <a:rPr lang="en-GB" sz="1000" spc="-15" dirty="0">
                    <a:latin typeface="Calibri"/>
                    <a:cs typeface="Calibri"/>
                  </a:rPr>
                  <a:t>we will be looking at “light and sound” in spring term 1. This will include the differences between light sources and nonlight sources, exploring materials which are reflective and identifying how sounds are made. In spring term 2 we will look at “forces and magnets”. We will compare how things move on different surfaces and understand that magnetic forces can act at a distance. </a:t>
                </a:r>
              </a:p>
              <a:p>
                <a:pPr marL="12700" marR="16510">
                  <a:lnSpc>
                    <a:spcPct val="109700"/>
                  </a:lnSpc>
                  <a:spcBef>
                    <a:spcPts val="515"/>
                  </a:spcBef>
                </a:pPr>
                <a:r>
                  <a:rPr lang="en-GB" sz="1000" dirty="0">
                    <a:latin typeface="Calibri"/>
                    <a:cs typeface="Calibri"/>
                  </a:rPr>
                  <a:t>In</a:t>
                </a:r>
                <a:r>
                  <a:rPr lang="en-GB" sz="1000" b="1" spc="-10" dirty="0">
                    <a:latin typeface="Calibri"/>
                    <a:cs typeface="Calibri"/>
                  </a:rPr>
                  <a:t> Religious Education </a:t>
                </a:r>
                <a:r>
                  <a:rPr lang="en-GB" sz="1000" spc="-10" dirty="0">
                    <a:latin typeface="Calibri"/>
                    <a:cs typeface="Calibri"/>
                  </a:rPr>
                  <a:t>in spring term 1 we will be looking at the gospel (people of God) and connections between the bible and what Christians believe about God. We will also look at what Hindu’s believe about their God and identify how events in history have shaped the belief of Hinduism. In Spring term 2 we will look at the salvation in the lead up to Holy week for Christians. We will explore the philosophy of this and how people make moral decisions. We will be looking at using more than one reason to support a view, the effect of the salvation story and  the difference between knowing and believing. The effects of the salvation story will lead into how Christians respond to issues today and explore giving an opinion. </a:t>
                </a:r>
              </a:p>
            </p:txBody>
          </p:sp>
        </p:grpSp>
        <p:sp>
          <p:nvSpPr>
            <p:cNvPr id="15" name="object 15"/>
            <p:cNvSpPr/>
            <p:nvPr/>
          </p:nvSpPr>
          <p:spPr>
            <a:xfrm>
              <a:off x="204770" y="2228996"/>
              <a:ext cx="3053315" cy="948495"/>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a:p>
          </p:txBody>
        </p:sp>
        <p:grpSp>
          <p:nvGrpSpPr>
            <p:cNvPr id="100" name="Group 99">
              <a:extLst>
                <a:ext uri="{FF2B5EF4-FFF2-40B4-BE49-F238E27FC236}">
                  <a16:creationId xmlns:a16="http://schemas.microsoft.com/office/drawing/2014/main" id="{81F0164D-8906-4100-AE44-EABBA542EF0F}"/>
                </a:ext>
              </a:extLst>
            </p:cNvPr>
            <p:cNvGrpSpPr/>
            <p:nvPr/>
          </p:nvGrpSpPr>
          <p:grpSpPr>
            <a:xfrm>
              <a:off x="5716622" y="4350756"/>
              <a:ext cx="2347595" cy="1403985"/>
              <a:chOff x="8055609" y="2866390"/>
              <a:chExt cx="2347595" cy="1403985"/>
            </a:xfrm>
            <a:grpFill/>
          </p:grpSpPr>
          <p:grpSp>
            <p:nvGrpSpPr>
              <p:cNvPr id="19" name="object 19"/>
              <p:cNvGrpSpPr/>
              <p:nvPr/>
            </p:nvGrpSpPr>
            <p:grpSpPr>
              <a:xfrm>
                <a:off x="8055609" y="2866390"/>
                <a:ext cx="2347595" cy="1403985"/>
                <a:chOff x="8055609" y="2866390"/>
                <a:chExt cx="2347595" cy="1403985"/>
              </a:xfrm>
              <a:grp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a:p>
              </p:txBody>
            </p:sp>
            <p:sp>
              <p:nvSpPr>
                <p:cNvPr id="21" name="object 21"/>
                <p:cNvSpPr/>
                <p:nvPr/>
              </p:nvSpPr>
              <p:spPr>
                <a:xfrm>
                  <a:off x="8061959" y="2872740"/>
                  <a:ext cx="233489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solidFill>
                  <a:schemeClr val="accent2">
                    <a:lumMod val="40000"/>
                    <a:lumOff val="60000"/>
                  </a:schemeClr>
                </a:solidFill>
                <a:ln w="12700">
                  <a:solidFill>
                    <a:schemeClr val="accent2">
                      <a:lumMod val="50000"/>
                    </a:schemeClr>
                  </a:solidFill>
                </a:ln>
              </p:spPr>
              <p:txBody>
                <a:bodyPr wrap="square" lIns="0" tIns="0" rIns="0" bIns="0" rtlCol="0"/>
                <a:lstStyle/>
                <a:p>
                  <a:endParaRPr/>
                </a:p>
              </p:txBody>
            </p:sp>
          </p:grpSp>
          <p:sp>
            <p:nvSpPr>
              <p:cNvPr id="23" name="object 23"/>
              <p:cNvSpPr txBox="1"/>
              <p:nvPr/>
            </p:nvSpPr>
            <p:spPr>
              <a:xfrm>
                <a:off x="8083551" y="3061922"/>
                <a:ext cx="2268153" cy="1189941"/>
              </a:xfrm>
              <a:prstGeom prst="rect">
                <a:avLst/>
              </a:prstGeom>
              <a:solidFill>
                <a:schemeClr val="accent2">
                  <a:lumMod val="40000"/>
                  <a:lumOff val="60000"/>
                </a:schemeClr>
              </a:solidFill>
            </p:spPr>
            <p:txBody>
              <a:bodyPr vert="horz" wrap="square" lIns="0" tIns="13335" rIns="0" bIns="0" rtlCol="0">
                <a:spAutoFit/>
              </a:bodyPr>
              <a:lstStyle/>
              <a:p>
                <a:pPr marL="12700" marR="5080">
                  <a:lnSpc>
                    <a:spcPct val="109600"/>
                  </a:lnSpc>
                  <a:spcBef>
                    <a:spcPts val="105"/>
                  </a:spcBef>
                </a:pPr>
                <a:r>
                  <a:rPr lang="en-GB" sz="1000" dirty="0">
                    <a:latin typeface="Calibri"/>
                    <a:cs typeface="Calibri"/>
                  </a:rPr>
                  <a:t>In</a:t>
                </a:r>
                <a:r>
                  <a:rPr lang="en-GB" sz="1000" spc="-15" dirty="0">
                    <a:latin typeface="Calibri"/>
                    <a:cs typeface="Calibri"/>
                  </a:rPr>
                  <a:t> </a:t>
                </a:r>
                <a:r>
                  <a:rPr lang="en-GB" sz="1000" b="1" spc="-15" dirty="0">
                    <a:latin typeface="Calibri"/>
                    <a:cs typeface="Calibri"/>
                  </a:rPr>
                  <a:t>History </a:t>
                </a:r>
                <a:r>
                  <a:rPr lang="en-GB" sz="1000" spc="-15" dirty="0">
                    <a:latin typeface="Calibri"/>
                    <a:cs typeface="Calibri"/>
                  </a:rPr>
                  <a:t>we will be learning about the Romans. We will look at how people’s lives changed from the historical events of the Roman emperor and the impact it had on Britain. Some topics will include </a:t>
                </a:r>
                <a:r>
                  <a:rPr lang="en-GB" sz="1000" dirty="0">
                    <a:latin typeface="+mj-lt"/>
                  </a:rPr>
                  <a:t>Julius Caesar’s attempted invasion and  Boudica effect in Britain. </a:t>
                </a:r>
                <a:endParaRPr lang="en-GB" sz="1000" dirty="0">
                  <a:latin typeface="+mj-lt"/>
                  <a:cs typeface="Calibri"/>
                </a:endParaRPr>
              </a:p>
            </p:txBody>
          </p:sp>
          <p:sp>
            <p:nvSpPr>
              <p:cNvPr id="22" name="object 22"/>
              <p:cNvSpPr txBox="1"/>
              <p:nvPr/>
            </p:nvSpPr>
            <p:spPr>
              <a:xfrm>
                <a:off x="9125584" y="2903848"/>
                <a:ext cx="1271270" cy="221855"/>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History</a:t>
                </a:r>
                <a:endParaRPr sz="110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157710" y="4410078"/>
              <a:ext cx="2424385" cy="1298137"/>
              <a:chOff x="5366430" y="2872740"/>
              <a:chExt cx="2424385" cy="1298137"/>
            </a:xfrm>
            <a:grpFill/>
          </p:grpSpPr>
          <p:sp>
            <p:nvSpPr>
              <p:cNvPr id="26" name="object 26"/>
              <p:cNvSpPr/>
              <p:nvPr/>
            </p:nvSpPr>
            <p:spPr>
              <a:xfrm>
                <a:off x="5366430" y="2872740"/>
                <a:ext cx="2424385" cy="1298137"/>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solidFill>
                <a:schemeClr val="accent2">
                  <a:lumMod val="40000"/>
                  <a:lumOff val="60000"/>
                </a:schemeClr>
              </a:solidFill>
              <a:ln w="12700">
                <a:solidFill>
                  <a:schemeClr val="accent2">
                    <a:lumMod val="50000"/>
                  </a:schemeClr>
                </a:solidFill>
              </a:ln>
            </p:spPr>
            <p:txBody>
              <a:bodyPr wrap="square" lIns="0" tIns="0" rIns="0" bIns="0" rtlCol="0"/>
              <a:lstStyle/>
              <a:p>
                <a:endParaRPr/>
              </a:p>
            </p:txBody>
          </p:sp>
          <p:sp>
            <p:nvSpPr>
              <p:cNvPr id="27" name="object 27"/>
              <p:cNvSpPr txBox="1"/>
              <p:nvPr/>
            </p:nvSpPr>
            <p:spPr>
              <a:xfrm>
                <a:off x="6480924" y="2884028"/>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Computing</a:t>
                </a:r>
                <a:endParaRPr sz="1100" dirty="0">
                  <a:latin typeface="Calibri"/>
                  <a:cs typeface="Calibri"/>
                </a:endParaRPr>
              </a:p>
            </p:txBody>
          </p:sp>
          <p:sp>
            <p:nvSpPr>
              <p:cNvPr id="28" name="object 28"/>
              <p:cNvSpPr txBox="1"/>
              <p:nvPr/>
            </p:nvSpPr>
            <p:spPr>
              <a:xfrm>
                <a:off x="5459441" y="3098012"/>
                <a:ext cx="2280209" cy="1011815"/>
              </a:xfrm>
              <a:prstGeom prst="rect">
                <a:avLst/>
              </a:prstGeom>
              <a:solidFill>
                <a:schemeClr val="accent2">
                  <a:lumMod val="40000"/>
                  <a:lumOff val="60000"/>
                </a:schemeClr>
              </a:solidFill>
            </p:spPr>
            <p:txBody>
              <a:bodyPr vert="horz" wrap="square" lIns="0" tIns="13335" rIns="0" bIns="0" rtlCol="0">
                <a:spAutoFit/>
              </a:bodyPr>
              <a:lstStyle/>
              <a:p>
                <a:pPr marL="12700" marR="5080">
                  <a:lnSpc>
                    <a:spcPct val="108500"/>
                  </a:lnSpc>
                  <a:spcBef>
                    <a:spcPts val="105"/>
                  </a:spcBef>
                </a:pPr>
                <a:r>
                  <a:rPr lang="en-GB" sz="1000" dirty="0">
                    <a:latin typeface="Calibri"/>
                    <a:cs typeface="Calibri"/>
                  </a:rPr>
                  <a:t>In</a:t>
                </a:r>
                <a:r>
                  <a:rPr lang="en-GB" sz="1000" spc="-15" dirty="0">
                    <a:latin typeface="Calibri"/>
                    <a:cs typeface="Calibri"/>
                  </a:rPr>
                  <a:t> </a:t>
                </a:r>
                <a:r>
                  <a:rPr lang="en-GB" sz="1000" b="1" dirty="0">
                    <a:latin typeface="Calibri"/>
                    <a:cs typeface="Calibri"/>
                  </a:rPr>
                  <a:t>Computing</a:t>
                </a:r>
                <a:r>
                  <a:rPr lang="en-GB" sz="1000" b="1" dirty="0">
                    <a:latin typeface="Calibri" panose="020F0502020204030204" pitchFamily="34" charset="0"/>
                    <a:cs typeface="Times New Roman" panose="02020603050405020304" pitchFamily="18" charset="0"/>
                  </a:rPr>
                  <a:t> </a:t>
                </a:r>
                <a:r>
                  <a:rPr lang="en-GB" sz="1000" dirty="0">
                    <a:latin typeface="Calibri" panose="020F0502020204030204" pitchFamily="34" charset="0"/>
                    <a:cs typeface="Times New Roman" panose="02020603050405020304" pitchFamily="18" charset="0"/>
                  </a:rPr>
                  <a:t>we will be learning how to touch type and email in spring term 1. We will look at how to and why communication across email is important. In spring term 2 we will be looking at branching database and simulations. </a:t>
                </a:r>
                <a:r>
                  <a:rPr lang="en-GB" sz="1000" dirty="0">
                    <a:latin typeface="Calibri" panose="020F0502020204030204" pitchFamily="34" charset="0"/>
                    <a:ea typeface="Calibri" panose="020F0502020204030204" pitchFamily="34" charset="0"/>
                    <a:cs typeface="Times New Roman" panose="02020603050405020304" pitchFamily="18" charset="0"/>
                  </a:rPr>
                  <a:t> </a:t>
                </a:r>
                <a:endParaRPr lang="en-GB" sz="1000" dirty="0">
                  <a:latin typeface="Calibri"/>
                  <a:cs typeface="Calibri"/>
                </a:endParaRP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147604" y="5896161"/>
              <a:ext cx="2871228" cy="1540867"/>
              <a:chOff x="1733535" y="4366260"/>
              <a:chExt cx="2525410" cy="1553845"/>
            </a:xfrm>
            <a:grpFill/>
          </p:grpSpPr>
          <p:grpSp>
            <p:nvGrpSpPr>
              <p:cNvPr id="48" name="object 48"/>
              <p:cNvGrpSpPr/>
              <p:nvPr/>
            </p:nvGrpSpPr>
            <p:grpSpPr>
              <a:xfrm>
                <a:off x="1733535" y="4366260"/>
                <a:ext cx="2525410" cy="1553845"/>
                <a:chOff x="1733535" y="4366260"/>
                <a:chExt cx="2525410" cy="1553845"/>
              </a:xfrm>
              <a:grpFill/>
            </p:grpSpPr>
            <p:sp>
              <p:nvSpPr>
                <p:cNvPr id="49" name="object 49"/>
                <p:cNvSpPr/>
                <p:nvPr/>
              </p:nvSpPr>
              <p:spPr>
                <a:xfrm>
                  <a:off x="2192020"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a:p>
              </p:txBody>
            </p:sp>
            <p:sp>
              <p:nvSpPr>
                <p:cNvPr id="50" name="object 50"/>
                <p:cNvSpPr/>
                <p:nvPr/>
              </p:nvSpPr>
              <p:spPr>
                <a:xfrm>
                  <a:off x="1733535" y="4366260"/>
                  <a:ext cx="2525410"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solidFill>
                  <a:schemeClr val="accent2">
                    <a:lumMod val="40000"/>
                    <a:lumOff val="60000"/>
                  </a:schemeClr>
                </a:solid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sz="1100" spc="-25" dirty="0">
                    <a:solidFill>
                      <a:srgbClr val="FFFFFF"/>
                    </a:solidFill>
                    <a:latin typeface="Calibri"/>
                    <a:cs typeface="Calibri"/>
                  </a:rPr>
                  <a:t>Art</a:t>
                </a:r>
                <a:endParaRPr sz="1100" dirty="0">
                  <a:latin typeface="Calibri"/>
                  <a:cs typeface="Calibri"/>
                </a:endParaRPr>
              </a:p>
            </p:txBody>
          </p:sp>
          <p:sp>
            <p:nvSpPr>
              <p:cNvPr id="52" name="object 52"/>
              <p:cNvSpPr txBox="1"/>
              <p:nvPr/>
            </p:nvSpPr>
            <p:spPr>
              <a:xfrm>
                <a:off x="1801850" y="4646156"/>
                <a:ext cx="2413407" cy="1042193"/>
              </a:xfrm>
              <a:prstGeom prst="rect">
                <a:avLst/>
              </a:prstGeom>
              <a:solidFill>
                <a:schemeClr val="accent2">
                  <a:lumMod val="40000"/>
                  <a:lumOff val="60000"/>
                </a:schemeClr>
              </a:solidFill>
            </p:spPr>
            <p:txBody>
              <a:bodyPr vert="horz" wrap="square" lIns="0" tIns="13335" rIns="0" bIns="0" rtlCol="0">
                <a:spAutoFit/>
              </a:bodyPr>
              <a:lstStyle/>
              <a:p>
                <a:pPr marL="12700" marR="5080">
                  <a:lnSpc>
                    <a:spcPct val="109600"/>
                  </a:lnSpc>
                  <a:spcBef>
                    <a:spcPts val="105"/>
                  </a:spcBef>
                </a:pPr>
                <a:r>
                  <a:rPr lang="en-GB" sz="1000" dirty="0">
                    <a:latin typeface="Calibri"/>
                    <a:cs typeface="Calibri"/>
                  </a:rPr>
                  <a:t>In</a:t>
                </a:r>
                <a:r>
                  <a:rPr lang="en-GB" sz="1000" b="1" spc="-15" dirty="0">
                    <a:latin typeface="Calibri"/>
                    <a:cs typeface="Calibri"/>
                  </a:rPr>
                  <a:t> Art</a:t>
                </a:r>
                <a:r>
                  <a:rPr lang="en-GB" sz="1000" spc="-15" dirty="0">
                    <a:latin typeface="Calibri"/>
                    <a:cs typeface="Calibri"/>
                  </a:rPr>
                  <a:t> </a:t>
                </a:r>
                <a:r>
                  <a:rPr lang="en-GB" sz="1000" dirty="0">
                    <a:latin typeface="Calibri"/>
                    <a:cs typeface="Calibri"/>
                  </a:rPr>
                  <a:t>we will</a:t>
                </a:r>
                <a:r>
                  <a:rPr lang="en-GB" sz="1000" b="1" dirty="0">
                    <a:latin typeface="Calibri"/>
                    <a:cs typeface="Calibri"/>
                  </a:rPr>
                  <a:t> </a:t>
                </a:r>
                <a:r>
                  <a:rPr lang="en-GB" sz="1000" dirty="0">
                    <a:latin typeface="Calibri"/>
                    <a:cs typeface="Calibri"/>
                  </a:rPr>
                  <a:t>be looking at why Mosaics were important in Roman times and famous artists. We will plan out our mosaic design, make our mosaic and then evaluate in reflection what inspiration we took from artists and our own plans. </a:t>
                </a:r>
              </a:p>
              <a:p>
                <a:pPr marL="12700" marR="5080">
                  <a:lnSpc>
                    <a:spcPct val="109600"/>
                  </a:lnSpc>
                  <a:spcBef>
                    <a:spcPts val="105"/>
                  </a:spcBef>
                </a:pPr>
                <a:endParaRPr lang="en-GB"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206077" y="3301740"/>
              <a:ext cx="7860238" cy="4127637"/>
              <a:chOff x="1542583" y="1815363"/>
              <a:chExt cx="6954351" cy="4099027"/>
            </a:xfrm>
            <a:grpFill/>
          </p:grpSpPr>
          <p:grpSp>
            <p:nvGrpSpPr>
              <p:cNvPr id="53" name="object 53"/>
              <p:cNvGrpSpPr/>
              <p:nvPr/>
            </p:nvGrpSpPr>
            <p:grpSpPr>
              <a:xfrm>
                <a:off x="1542583" y="1815363"/>
                <a:ext cx="6954351" cy="4099027"/>
                <a:chOff x="1542583" y="1815363"/>
                <a:chExt cx="6954351" cy="4099027"/>
              </a:xfrm>
              <a:grp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solidFill>
                  <a:schemeClr val="accent2">
                    <a:lumMod val="40000"/>
                    <a:lumOff val="60000"/>
                  </a:schemeClr>
                </a:solidFill>
                <a:ln>
                  <a:solidFill>
                    <a:schemeClr val="accent1"/>
                  </a:solidFill>
                </a:ln>
              </p:spPr>
              <p:txBody>
                <a:bodyPr wrap="square" lIns="0" tIns="0" rIns="0" bIns="0" rtlCol="0"/>
                <a:lstStyle/>
                <a:p>
                  <a:endParaRPr/>
                </a:p>
              </p:txBody>
            </p:sp>
            <p:sp>
              <p:nvSpPr>
                <p:cNvPr id="55" name="object 55"/>
                <p:cNvSpPr/>
                <p:nvPr/>
              </p:nvSpPr>
              <p:spPr>
                <a:xfrm>
                  <a:off x="1542583" y="1815363"/>
                  <a:ext cx="2622999" cy="994809"/>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solidFill>
                  <a:schemeClr val="accent2">
                    <a:lumMod val="40000"/>
                    <a:lumOff val="60000"/>
                  </a:schemeClr>
                </a:solidFill>
                <a:ln w="12700">
                  <a:solidFill>
                    <a:schemeClr val="accent2">
                      <a:lumMod val="50000"/>
                    </a:schemeClr>
                  </a:solidFill>
                </a:ln>
              </p:spPr>
              <p:txBody>
                <a:bodyPr wrap="square" lIns="0" tIns="0" rIns="0" bIns="0" rtlCol="0"/>
                <a:lstStyle/>
                <a:p>
                  <a:endParaRPr dirty="0"/>
                </a:p>
              </p:txBody>
            </p:sp>
          </p:grpSp>
          <p:sp>
            <p:nvSpPr>
              <p:cNvPr id="56" name="object 56"/>
              <p:cNvSpPr txBox="1"/>
              <p:nvPr/>
            </p:nvSpPr>
            <p:spPr>
              <a:xfrm>
                <a:off x="2993108" y="1840148"/>
                <a:ext cx="1126490" cy="220317"/>
              </a:xfrm>
              <a:prstGeom prst="rect">
                <a:avLst/>
              </a:prstGeom>
              <a:solidFill>
                <a:schemeClr val="accent2">
                  <a:lumMod val="50000"/>
                </a:schemeClr>
              </a:solidFill>
            </p:spPr>
            <p:txBody>
              <a:bodyPr vert="horz" wrap="square" lIns="0" tIns="52069" rIns="0" bIns="0" rtlCol="0">
                <a:spAutoFit/>
              </a:bodyPr>
              <a:lstStyle/>
              <a:p>
                <a:pPr marR="93345" algn="r">
                  <a:lnSpc>
                    <a:spcPct val="100000"/>
                  </a:lnSpc>
                  <a:spcBef>
                    <a:spcPts val="409"/>
                  </a:spcBef>
                </a:pPr>
                <a:r>
                  <a:rPr lang="en-GB" sz="1100" spc="-25" dirty="0">
                    <a:solidFill>
                      <a:srgbClr val="FFFFFF"/>
                    </a:solidFill>
                    <a:latin typeface="Calibri"/>
                    <a:cs typeface="Calibri"/>
                  </a:rPr>
                  <a:t>French</a:t>
                </a:r>
                <a:endParaRPr sz="11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138656" y="5892835"/>
              <a:ext cx="2436413" cy="1552007"/>
              <a:chOff x="4170254" y="4362450"/>
              <a:chExt cx="2201971" cy="1553845"/>
            </a:xfrm>
            <a:grpFill/>
          </p:grpSpPr>
          <p:grpSp>
            <p:nvGrpSpPr>
              <p:cNvPr id="58" name="object 58"/>
              <p:cNvGrpSpPr/>
              <p:nvPr/>
            </p:nvGrpSpPr>
            <p:grpSpPr>
              <a:xfrm>
                <a:off x="4170254" y="4362450"/>
                <a:ext cx="2201971" cy="1553845"/>
                <a:chOff x="4170254" y="4362450"/>
                <a:chExt cx="2201971" cy="1553845"/>
              </a:xfrm>
              <a:grp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a:p>
              </p:txBody>
            </p:sp>
            <p:sp>
              <p:nvSpPr>
                <p:cNvPr id="60" name="object 60"/>
                <p:cNvSpPr/>
                <p:nvPr/>
              </p:nvSpPr>
              <p:spPr>
                <a:xfrm>
                  <a:off x="4170254" y="4362450"/>
                  <a:ext cx="2201971"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solidFill>
                  <a:schemeClr val="accent2">
                    <a:lumMod val="40000"/>
                    <a:lumOff val="60000"/>
                  </a:schemeClr>
                </a:solid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236864" y="4378542"/>
                <a:ext cx="1126490" cy="312420"/>
              </a:xfrm>
              <a:prstGeom prst="rect">
                <a:avLst/>
              </a:prstGeom>
              <a:solidFill>
                <a:schemeClr val="accent2">
                  <a:lumMod val="50000"/>
                </a:schemeClr>
              </a:solidFill>
              <a:ln>
                <a:noFill/>
              </a:ln>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Music</a:t>
                </a:r>
                <a:endParaRPr sz="1100" dirty="0">
                  <a:latin typeface="Calibri"/>
                  <a:cs typeface="Calibri"/>
                </a:endParaRPr>
              </a:p>
            </p:txBody>
          </p:sp>
          <p:sp>
            <p:nvSpPr>
              <p:cNvPr id="62" name="object 62"/>
              <p:cNvSpPr txBox="1"/>
              <p:nvPr/>
            </p:nvSpPr>
            <p:spPr>
              <a:xfrm>
                <a:off x="4187475" y="4567509"/>
                <a:ext cx="2178486" cy="1189425"/>
              </a:xfrm>
              <a:prstGeom prst="rect">
                <a:avLst/>
              </a:prstGeom>
              <a:solidFill>
                <a:schemeClr val="accent2">
                  <a:lumMod val="40000"/>
                  <a:lumOff val="60000"/>
                </a:schemeClr>
              </a:solidFill>
            </p:spPr>
            <p:txBody>
              <a:bodyPr vert="horz" wrap="square" lIns="0" tIns="11430" rIns="0" bIns="0" rtlCol="0">
                <a:spAutoFit/>
              </a:bodyPr>
              <a:lstStyle/>
              <a:p>
                <a:pPr marL="12700" marR="5080">
                  <a:lnSpc>
                    <a:spcPct val="109800"/>
                  </a:lnSpc>
                  <a:spcBef>
                    <a:spcPts val="90"/>
                  </a:spcBef>
                </a:pPr>
                <a:r>
                  <a:rPr lang="en-GB" sz="1000" dirty="0">
                    <a:latin typeface="Calibri"/>
                    <a:cs typeface="Calibri"/>
                  </a:rPr>
                  <a:t>In</a:t>
                </a:r>
                <a:r>
                  <a:rPr lang="en-GB" sz="1000" spc="-15" dirty="0">
                    <a:latin typeface="Calibri"/>
                    <a:cs typeface="Calibri"/>
                  </a:rPr>
                  <a:t> </a:t>
                </a:r>
                <a:r>
                  <a:rPr lang="en-GB" sz="1000" b="1" dirty="0">
                    <a:latin typeface="Calibri"/>
                    <a:cs typeface="Calibri"/>
                  </a:rPr>
                  <a:t>Music </a:t>
                </a:r>
                <a:r>
                  <a:rPr lang="en-GB" sz="1000" dirty="0">
                    <a:latin typeface="Calibri"/>
                    <a:cs typeface="Calibri"/>
                  </a:rPr>
                  <a:t>in spring term 1 we will look at “playing in a band” unit from charanga.  This will cover singing, listening, playing and performing. In spring term 2 we will be looking at the unit “composing using your imagination”. We will look at wide range of musical styles and write our own music. </a:t>
                </a: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54167" y="4344838"/>
              <a:ext cx="2259837" cy="1459117"/>
              <a:chOff x="60325" y="4356100"/>
              <a:chExt cx="2079625" cy="1566545"/>
            </a:xfrm>
            <a:grpFill/>
          </p:grpSpPr>
          <p:grpSp>
            <p:nvGrpSpPr>
              <p:cNvPr id="77" name="object 77"/>
              <p:cNvGrpSpPr/>
              <p:nvPr/>
            </p:nvGrpSpPr>
            <p:grpSpPr>
              <a:xfrm>
                <a:off x="60325" y="4356100"/>
                <a:ext cx="2079625" cy="1566545"/>
                <a:chOff x="60325" y="4356100"/>
                <a:chExt cx="2079625" cy="1566545"/>
              </a:xfrm>
              <a:grp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a:p>
              </p:txBody>
            </p:sp>
            <p:sp>
              <p:nvSpPr>
                <p:cNvPr id="79" name="object 79"/>
                <p:cNvSpPr/>
                <p:nvPr/>
              </p:nvSpPr>
              <p:spPr>
                <a:xfrm>
                  <a:off x="66675" y="4362450"/>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solidFill>
                  <a:schemeClr val="accent2">
                    <a:lumMod val="40000"/>
                    <a:lumOff val="60000"/>
                  </a:schemeClr>
                </a:solidFill>
                <a:ln w="12700">
                  <a:solidFill>
                    <a:schemeClr val="accent2">
                      <a:lumMod val="50000"/>
                    </a:schemeClr>
                  </a:solidFill>
                </a:ln>
              </p:spPr>
              <p:txBody>
                <a:bodyPr wrap="square" lIns="0" tIns="0" rIns="0" bIns="0" rtlCol="0"/>
                <a:lstStyle/>
                <a:p>
                  <a:endParaRPr/>
                </a:p>
              </p:txBody>
            </p:sp>
          </p:grpSp>
          <p:sp>
            <p:nvSpPr>
              <p:cNvPr id="80" name="object 80"/>
              <p:cNvSpPr txBox="1"/>
              <p:nvPr/>
            </p:nvSpPr>
            <p:spPr>
              <a:xfrm>
                <a:off x="622300" y="4415002"/>
                <a:ext cx="1467624" cy="223138"/>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sz="1100" dirty="0">
                    <a:solidFill>
                      <a:srgbClr val="FFFFFF"/>
                    </a:solidFill>
                    <a:latin typeface="Calibri"/>
                    <a:cs typeface="Calibri"/>
                  </a:rPr>
                  <a:t>Design</a:t>
                </a:r>
                <a:r>
                  <a:rPr sz="1100" spc="-15" dirty="0">
                    <a:solidFill>
                      <a:srgbClr val="FFFFFF"/>
                    </a:solidFill>
                    <a:latin typeface="Calibri"/>
                    <a:cs typeface="Calibri"/>
                  </a:rPr>
                  <a:t> </a:t>
                </a:r>
                <a:r>
                  <a:rPr sz="1100" dirty="0">
                    <a:solidFill>
                      <a:srgbClr val="FFFFFF"/>
                    </a:solidFill>
                    <a:latin typeface="Calibri"/>
                    <a:cs typeface="Calibri"/>
                  </a:rPr>
                  <a:t>&amp;</a:t>
                </a:r>
                <a:r>
                  <a:rPr sz="1100" spc="-5" dirty="0">
                    <a:solidFill>
                      <a:srgbClr val="FFFFFF"/>
                    </a:solidFill>
                    <a:latin typeface="Calibri"/>
                    <a:cs typeface="Calibri"/>
                  </a:rPr>
                  <a:t> </a:t>
                </a:r>
                <a:r>
                  <a:rPr sz="1100" spc="-10" dirty="0">
                    <a:solidFill>
                      <a:srgbClr val="FFFFFF"/>
                    </a:solidFill>
                    <a:latin typeface="Calibri"/>
                    <a:cs typeface="Calibri"/>
                  </a:rPr>
                  <a:t>Technology</a:t>
                </a:r>
                <a:endParaRPr sz="1100" dirty="0">
                  <a:latin typeface="Calibri"/>
                  <a:cs typeface="Calibri"/>
                </a:endParaRPr>
              </a:p>
            </p:txBody>
          </p:sp>
          <p:sp>
            <p:nvSpPr>
              <p:cNvPr id="81" name="object 81"/>
              <p:cNvSpPr txBox="1"/>
              <p:nvPr/>
            </p:nvSpPr>
            <p:spPr>
              <a:xfrm>
                <a:off x="74449" y="4702536"/>
                <a:ext cx="2050438" cy="1093745"/>
              </a:xfrm>
              <a:prstGeom prst="rect">
                <a:avLst/>
              </a:prstGeom>
              <a:solidFill>
                <a:schemeClr val="accent2">
                  <a:lumMod val="40000"/>
                  <a:lumOff val="60000"/>
                </a:schemeClr>
              </a:solidFill>
            </p:spPr>
            <p:txBody>
              <a:bodyPr vert="horz" wrap="square" lIns="0" tIns="11430" rIns="0" bIns="0" rtlCol="0">
                <a:spAutoFit/>
              </a:bodyPr>
              <a:lstStyle/>
              <a:p>
                <a:pPr marL="12700" marR="5080">
                  <a:lnSpc>
                    <a:spcPct val="109800"/>
                  </a:lnSpc>
                  <a:spcBef>
                    <a:spcPts val="90"/>
                  </a:spcBef>
                </a:pPr>
                <a:r>
                  <a:rPr lang="en-GB" sz="1000" dirty="0">
                    <a:latin typeface="Calibri"/>
                    <a:cs typeface="Calibri"/>
                  </a:rPr>
                  <a:t>In</a:t>
                </a:r>
                <a:r>
                  <a:rPr lang="en-GB" sz="1000" spc="-15" dirty="0">
                    <a:latin typeface="Calibri"/>
                    <a:cs typeface="Calibri"/>
                  </a:rPr>
                  <a:t> </a:t>
                </a:r>
                <a:r>
                  <a:rPr lang="en-GB" sz="1000" b="1" dirty="0">
                    <a:latin typeface="Calibri"/>
                    <a:cs typeface="Calibri"/>
                  </a:rPr>
                  <a:t>D&amp;T</a:t>
                </a:r>
                <a:r>
                  <a:rPr lang="en-GB" sz="1000" dirty="0">
                    <a:latin typeface="Calibri"/>
                    <a:cs typeface="Calibri"/>
                  </a:rPr>
                  <a:t> we will</a:t>
                </a:r>
                <a:r>
                  <a:rPr lang="en-GB" sz="1000" b="1" dirty="0">
                    <a:latin typeface="Calibri"/>
                    <a:cs typeface="Calibri"/>
                  </a:rPr>
                  <a:t> </a:t>
                </a:r>
                <a:r>
                  <a:rPr lang="en-GB" sz="1000" dirty="0">
                    <a:latin typeface="Calibri"/>
                    <a:cs typeface="Calibri"/>
                  </a:rPr>
                  <a:t>be looking at why clay pots were important to Roman’s. We will observe clay pots they have been made and design, make and evaluate our own clay pots. We will be learning how to make clay pots and practice different shapes. </a:t>
                </a: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28950" y="5886485"/>
              <a:ext cx="2246036" cy="1534471"/>
              <a:chOff x="8520430" y="4291329"/>
              <a:chExt cx="2078989" cy="1566545"/>
            </a:xfrm>
            <a:grpFill/>
          </p:grpSpPr>
          <p:grpSp>
            <p:nvGrpSpPr>
              <p:cNvPr id="82" name="object 82"/>
              <p:cNvGrpSpPr/>
              <p:nvPr/>
            </p:nvGrpSpPr>
            <p:grpSpPr>
              <a:xfrm>
                <a:off x="8520430" y="4291329"/>
                <a:ext cx="2078989" cy="1566545"/>
                <a:chOff x="8520430" y="4291329"/>
                <a:chExt cx="2078989" cy="1566545"/>
              </a:xfrm>
              <a:grpFill/>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grpFill/>
                <a:ln>
                  <a:solidFill>
                    <a:schemeClr val="accent2">
                      <a:lumMod val="50000"/>
                    </a:schemeClr>
                  </a:solidFill>
                </a:ln>
              </p:spPr>
              <p:txBody>
                <a:bodyPr wrap="square" lIns="0" tIns="0" rIns="0" bIns="0" rtlCol="0"/>
                <a:lstStyle/>
                <a:p>
                  <a:endParaRPr/>
                </a:p>
              </p:txBody>
            </p:sp>
            <p:sp>
              <p:nvSpPr>
                <p:cNvPr id="84" name="object 84"/>
                <p:cNvSpPr/>
                <p:nvPr/>
              </p:nvSpPr>
              <p:spPr>
                <a:xfrm>
                  <a:off x="8526780" y="4297679"/>
                  <a:ext cx="2066289" cy="1553845"/>
                </a:xfrm>
                <a:custGeom>
                  <a:avLst/>
                  <a:gdLst/>
                  <a:ahLst/>
                  <a:cxnLst/>
                  <a:rect l="l" t="t" r="r" b="b"/>
                  <a:pathLst>
                    <a:path w="2066290" h="1553845">
                      <a:moveTo>
                        <a:pt x="258952" y="0"/>
                      </a:moveTo>
                      <a:lnTo>
                        <a:pt x="2066290" y="0"/>
                      </a:lnTo>
                      <a:lnTo>
                        <a:pt x="2066290" y="1294892"/>
                      </a:lnTo>
                      <a:lnTo>
                        <a:pt x="2062117" y="1341435"/>
                      </a:lnTo>
                      <a:lnTo>
                        <a:pt x="2050087" y="1385243"/>
                      </a:lnTo>
                      <a:lnTo>
                        <a:pt x="2030932" y="1425584"/>
                      </a:lnTo>
                      <a:lnTo>
                        <a:pt x="2005382" y="1461726"/>
                      </a:lnTo>
                      <a:lnTo>
                        <a:pt x="1974171" y="1492937"/>
                      </a:lnTo>
                      <a:lnTo>
                        <a:pt x="1938029" y="1518487"/>
                      </a:lnTo>
                      <a:lnTo>
                        <a:pt x="1897688" y="1537642"/>
                      </a:lnTo>
                      <a:lnTo>
                        <a:pt x="1853880" y="1549672"/>
                      </a:lnTo>
                      <a:lnTo>
                        <a:pt x="180733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solidFill>
                  <a:schemeClr val="accent2">
                    <a:lumMod val="40000"/>
                    <a:lumOff val="60000"/>
                  </a:schemeClr>
                </a:solidFill>
                <a:ln w="12700">
                  <a:solidFill>
                    <a:schemeClr val="accent2">
                      <a:lumMod val="50000"/>
                    </a:schemeClr>
                  </a:solidFill>
                </a:ln>
              </p:spPr>
              <p:txBody>
                <a:bodyPr wrap="square" lIns="0" tIns="0" rIns="0" bIns="0" rtlCol="0"/>
                <a:lstStyle/>
                <a:p>
                  <a:endParaRPr/>
                </a:p>
              </p:txBody>
            </p:sp>
          </p:grpSp>
          <p:sp>
            <p:nvSpPr>
              <p:cNvPr id="85" name="object 85"/>
              <p:cNvSpPr txBox="1"/>
              <p:nvPr/>
            </p:nvSpPr>
            <p:spPr>
              <a:xfrm>
                <a:off x="9423272" y="4350232"/>
                <a:ext cx="1126490" cy="312420"/>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sz="1100" spc="-20" dirty="0">
                    <a:solidFill>
                      <a:srgbClr val="FFFFFF"/>
                    </a:solidFill>
                    <a:latin typeface="Calibri"/>
                    <a:cs typeface="Calibri"/>
                  </a:rPr>
                  <a:t>PSHE</a:t>
                </a:r>
                <a:endParaRPr sz="1100" dirty="0">
                  <a:latin typeface="Calibri"/>
                  <a:cs typeface="Calibri"/>
                </a:endParaRPr>
              </a:p>
            </p:txBody>
          </p:sp>
          <p:sp>
            <p:nvSpPr>
              <p:cNvPr id="86" name="object 86"/>
              <p:cNvSpPr txBox="1"/>
              <p:nvPr/>
            </p:nvSpPr>
            <p:spPr>
              <a:xfrm>
                <a:off x="8573593" y="4625111"/>
                <a:ext cx="2011623" cy="1041998"/>
              </a:xfrm>
              <a:prstGeom prst="rect">
                <a:avLst/>
              </a:prstGeom>
              <a:solidFill>
                <a:schemeClr val="accent2">
                  <a:lumMod val="40000"/>
                  <a:lumOff val="60000"/>
                </a:schemeClr>
              </a:solidFill>
            </p:spPr>
            <p:txBody>
              <a:bodyPr vert="horz" wrap="square" lIns="0" tIns="13335" rIns="0" bIns="0" rtlCol="0">
                <a:spAutoFit/>
              </a:bodyPr>
              <a:lstStyle/>
              <a:p>
                <a:pPr marL="12700" marR="5080">
                  <a:lnSpc>
                    <a:spcPct val="109600"/>
                  </a:lnSpc>
                  <a:spcBef>
                    <a:spcPts val="105"/>
                  </a:spcBef>
                </a:pPr>
                <a:r>
                  <a:rPr lang="en-GB" sz="1000" dirty="0">
                    <a:latin typeface="Calibri"/>
                    <a:cs typeface="Calibri"/>
                  </a:rPr>
                  <a:t>In</a:t>
                </a:r>
                <a:r>
                  <a:rPr lang="en-GB" sz="1000" spc="-20" dirty="0">
                    <a:latin typeface="Calibri"/>
                    <a:cs typeface="Calibri"/>
                  </a:rPr>
                  <a:t> </a:t>
                </a:r>
                <a:r>
                  <a:rPr lang="en-GB" sz="1000" b="1" dirty="0">
                    <a:latin typeface="Calibri"/>
                    <a:cs typeface="Calibri"/>
                  </a:rPr>
                  <a:t>PSHE</a:t>
                </a:r>
                <a:r>
                  <a:rPr lang="en-GB" sz="1000" spc="-15" dirty="0">
                    <a:latin typeface="Calibri"/>
                    <a:cs typeface="Calibri"/>
                  </a:rPr>
                  <a:t> </a:t>
                </a:r>
                <a:r>
                  <a:rPr lang="en-GB" sz="1000" dirty="0">
                    <a:latin typeface="Calibri"/>
                    <a:cs typeface="Calibri"/>
                  </a:rPr>
                  <a:t>we</a:t>
                </a:r>
                <a:r>
                  <a:rPr lang="en-GB" sz="1000" spc="-25" dirty="0">
                    <a:latin typeface="Calibri"/>
                    <a:cs typeface="Calibri"/>
                  </a:rPr>
                  <a:t> </a:t>
                </a:r>
                <a:r>
                  <a:rPr lang="en-GB" sz="1000" dirty="0">
                    <a:latin typeface="Calibri"/>
                    <a:cs typeface="Calibri"/>
                  </a:rPr>
                  <a:t>will be looking at the unit of “living in the wider world”. This will include the value of rules and laws, how the internet is used and accessing information. In addition, we will also look at different jobs, skills and personal goals. </a:t>
                </a: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204770" y="233359"/>
              <a:ext cx="3104065" cy="1077288"/>
            </a:xfrm>
            <a:prstGeom prst="round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195764" y="4426697"/>
              <a:ext cx="2826333" cy="1391920"/>
              <a:chOff x="4985862" y="2893209"/>
              <a:chExt cx="2826333" cy="1391920"/>
            </a:xfrm>
            <a:grpFill/>
          </p:grpSpPr>
          <p:sp>
            <p:nvSpPr>
              <p:cNvPr id="110" name="object 26">
                <a:extLst>
                  <a:ext uri="{FF2B5EF4-FFF2-40B4-BE49-F238E27FC236}">
                    <a16:creationId xmlns:a16="http://schemas.microsoft.com/office/drawing/2014/main" id="{D61BD57D-A26C-49B5-A2DC-1EC5FE34F75D}"/>
                  </a:ext>
                </a:extLst>
              </p:cNvPr>
              <p:cNvSpPr/>
              <p:nvPr/>
            </p:nvSpPr>
            <p:spPr>
              <a:xfrm>
                <a:off x="4985862" y="2893209"/>
                <a:ext cx="2826333"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solidFill>
                <a:schemeClr val="accent2">
                  <a:lumMod val="40000"/>
                  <a:lumOff val="60000"/>
                </a:schemeClr>
              </a:solidFill>
              <a:ln w="12700">
                <a:solidFill>
                  <a:schemeClr val="accent2">
                    <a:lumMod val="50000"/>
                  </a:schemeClr>
                </a:solidFill>
              </a:ln>
            </p:spPr>
            <p:txBody>
              <a:bodyPr wrap="square" lIns="0" tIns="0" rIns="0" bIns="0" rtlCol="0"/>
              <a:lstStyle/>
              <a:p>
                <a:endParaRPr dirty="0"/>
              </a:p>
            </p:txBody>
          </p:sp>
          <p:sp>
            <p:nvSpPr>
              <p:cNvPr id="107" name="object 27">
                <a:extLst>
                  <a:ext uri="{FF2B5EF4-FFF2-40B4-BE49-F238E27FC236}">
                    <a16:creationId xmlns:a16="http://schemas.microsoft.com/office/drawing/2014/main" id="{074F6480-BFC8-4D2A-B3A5-F2946019EE2C}"/>
                  </a:ext>
                </a:extLst>
              </p:cNvPr>
              <p:cNvSpPr txBox="1"/>
              <p:nvPr/>
            </p:nvSpPr>
            <p:spPr>
              <a:xfrm>
                <a:off x="6363467" y="2991508"/>
                <a:ext cx="1381141"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Geography</a:t>
                </a:r>
                <a:endParaRPr sz="1100" dirty="0">
                  <a:latin typeface="Calibri"/>
                  <a:cs typeface="Calibri"/>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179396" y="1366111"/>
              <a:ext cx="3104065" cy="801940"/>
            </a:xfrm>
            <a:prstGeom prst="roundRect">
              <a:avLst/>
            </a:prstGeom>
            <a:solidFill>
              <a:schemeClr val="accent2">
                <a:lumMod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bg1"/>
                  </a:solidFill>
                </a:rPr>
                <a:t>Amber</a:t>
              </a:r>
            </a:p>
            <a:p>
              <a:pPr algn="ctr"/>
              <a:r>
                <a:rPr lang="en-GB" sz="1400" dirty="0">
                  <a:solidFill>
                    <a:schemeClr val="bg1"/>
                  </a:solidFill>
                </a:rPr>
                <a:t>Year 3/4</a:t>
              </a:r>
            </a:p>
            <a:p>
              <a:pPr algn="ctr"/>
              <a:r>
                <a:rPr lang="en-GB" sz="1400" dirty="0">
                  <a:solidFill>
                    <a:schemeClr val="bg1"/>
                  </a:solidFill>
                </a:rPr>
                <a:t>Autumn Term</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2" cstate="print">
              <a:extLst>
                <a:ext uri="{28A0092B-C50C-407E-A947-70E740481C1C}">
                  <a14:useLocalDpi xmlns:a14="http://schemas.microsoft.com/office/drawing/2010/main" val="0"/>
                </a:ext>
              </a:extLst>
            </a:blip>
            <a:srcRect l="39834" t="23824" r="38411" b="41361"/>
            <a:stretch/>
          </p:blipFill>
          <p:spPr bwMode="auto">
            <a:xfrm>
              <a:off x="1217698" y="273979"/>
              <a:ext cx="1078207" cy="1017226"/>
            </a:xfrm>
            <a:prstGeom prst="rect">
              <a:avLst/>
            </a:prstGeom>
            <a:grp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895276" y="2292529"/>
              <a:ext cx="1291676" cy="211384"/>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grpSp>
      <p:sp>
        <p:nvSpPr>
          <p:cNvPr id="17" name="TextBox 16">
            <a:extLst>
              <a:ext uri="{FF2B5EF4-FFF2-40B4-BE49-F238E27FC236}">
                <a16:creationId xmlns:a16="http://schemas.microsoft.com/office/drawing/2014/main" id="{E70F1460-F483-46C9-9126-E9F269D2E96A}"/>
              </a:ext>
            </a:extLst>
          </p:cNvPr>
          <p:cNvSpPr txBox="1"/>
          <p:nvPr/>
        </p:nvSpPr>
        <p:spPr>
          <a:xfrm>
            <a:off x="6794500" y="5876553"/>
            <a:ext cx="1176500" cy="261610"/>
          </a:xfrm>
          <a:prstGeom prst="rect">
            <a:avLst/>
          </a:prstGeom>
          <a:solidFill>
            <a:schemeClr val="accent2">
              <a:lumMod val="50000"/>
            </a:schemeClr>
          </a:solidFill>
        </p:spPr>
        <p:txBody>
          <a:bodyPr wrap="square" rtlCol="0">
            <a:spAutoFit/>
          </a:bodyPr>
          <a:lstStyle/>
          <a:p>
            <a:pPr algn="r"/>
            <a:r>
              <a:rPr lang="en-GB" sz="1100" dirty="0">
                <a:solidFill>
                  <a:schemeClr val="bg1"/>
                </a:solidFill>
                <a:latin typeface="+mn-lt"/>
              </a:rPr>
              <a:t>PE</a:t>
            </a:r>
          </a:p>
        </p:txBody>
      </p:sp>
      <p:sp>
        <p:nvSpPr>
          <p:cNvPr id="30" name="TextBox 29">
            <a:extLst>
              <a:ext uri="{FF2B5EF4-FFF2-40B4-BE49-F238E27FC236}">
                <a16:creationId xmlns:a16="http://schemas.microsoft.com/office/drawing/2014/main" id="{E8760838-8D84-4990-B4C9-BFB5D5426B94}"/>
              </a:ext>
            </a:extLst>
          </p:cNvPr>
          <p:cNvSpPr txBox="1"/>
          <p:nvPr/>
        </p:nvSpPr>
        <p:spPr>
          <a:xfrm>
            <a:off x="5771855" y="6066787"/>
            <a:ext cx="2259705" cy="1323439"/>
          </a:xfrm>
          <a:prstGeom prst="rect">
            <a:avLst/>
          </a:prstGeom>
          <a:solidFill>
            <a:schemeClr val="accent2">
              <a:lumMod val="40000"/>
              <a:lumOff val="60000"/>
            </a:schemeClr>
          </a:solidFill>
        </p:spPr>
        <p:txBody>
          <a:bodyPr wrap="square" rtlCol="0">
            <a:spAutoFit/>
          </a:bodyPr>
          <a:lstStyle/>
          <a:p>
            <a:r>
              <a:rPr lang="en-GB" sz="1000" dirty="0">
                <a:latin typeface="Calibri"/>
                <a:cs typeface="Calibri"/>
              </a:rPr>
              <a:t>In</a:t>
            </a:r>
            <a:r>
              <a:rPr lang="en-GB" sz="1000" spc="-15" dirty="0">
                <a:latin typeface="Calibri"/>
                <a:cs typeface="Calibri"/>
              </a:rPr>
              <a:t> </a:t>
            </a:r>
            <a:r>
              <a:rPr lang="en-GB" sz="1000" b="1" dirty="0">
                <a:latin typeface="Calibri"/>
                <a:cs typeface="Calibri"/>
              </a:rPr>
              <a:t>PE</a:t>
            </a:r>
            <a:r>
              <a:rPr lang="en-GB" sz="1000" b="1" spc="-15" dirty="0">
                <a:latin typeface="Calibri"/>
                <a:cs typeface="Calibri"/>
              </a:rPr>
              <a:t> </a:t>
            </a:r>
            <a:r>
              <a:rPr lang="en-GB" sz="1000" dirty="0">
                <a:latin typeface="Calibri"/>
                <a:cs typeface="Calibri"/>
              </a:rPr>
              <a:t>we will be learning about dance indoors in spring term 1. We will also be continuing to learn about hockey and playing games in teams. In Spring term 2 we will be learning about ball skills indoors and focusing on tennis outdoors. We learn the rules of tennis and what means to play as a team. </a:t>
            </a:r>
          </a:p>
        </p:txBody>
      </p:sp>
      <p:sp>
        <p:nvSpPr>
          <p:cNvPr id="10" name="TextBox 9">
            <a:extLst>
              <a:ext uri="{FF2B5EF4-FFF2-40B4-BE49-F238E27FC236}">
                <a16:creationId xmlns:a16="http://schemas.microsoft.com/office/drawing/2014/main" id="{B488A48B-CF44-4924-9030-22CF29A62328}"/>
              </a:ext>
            </a:extLst>
          </p:cNvPr>
          <p:cNvSpPr txBox="1"/>
          <p:nvPr/>
        </p:nvSpPr>
        <p:spPr>
          <a:xfrm>
            <a:off x="300262" y="2633594"/>
            <a:ext cx="2829985" cy="246221"/>
          </a:xfrm>
          <a:prstGeom prst="rect">
            <a:avLst/>
          </a:prstGeom>
          <a:noFill/>
        </p:spPr>
        <p:txBody>
          <a:bodyPr wrap="square" rtlCol="0">
            <a:spAutoFit/>
          </a:bodyPr>
          <a:lstStyle/>
          <a:p>
            <a:r>
              <a:rPr lang="en-GB" sz="1000" dirty="0">
                <a:latin typeface="+mj-lt"/>
              </a:rPr>
              <a:t>Our </a:t>
            </a:r>
            <a:r>
              <a:rPr lang="en-GB" sz="1000" b="1" dirty="0">
                <a:latin typeface="+mj-lt"/>
              </a:rPr>
              <a:t>Topic </a:t>
            </a:r>
            <a:r>
              <a:rPr lang="en-GB" sz="1000" dirty="0">
                <a:latin typeface="+mj-lt"/>
              </a:rPr>
              <a:t>will be based on Romans. </a:t>
            </a:r>
          </a:p>
        </p:txBody>
      </p:sp>
      <p:sp>
        <p:nvSpPr>
          <p:cNvPr id="14" name="TextBox 13">
            <a:extLst>
              <a:ext uri="{FF2B5EF4-FFF2-40B4-BE49-F238E27FC236}">
                <a16:creationId xmlns:a16="http://schemas.microsoft.com/office/drawing/2014/main" id="{66351736-1ED0-4640-AAEA-739E083A8DF9}"/>
              </a:ext>
            </a:extLst>
          </p:cNvPr>
          <p:cNvSpPr txBox="1"/>
          <p:nvPr/>
        </p:nvSpPr>
        <p:spPr>
          <a:xfrm>
            <a:off x="191758" y="3608356"/>
            <a:ext cx="3078689" cy="738664"/>
          </a:xfrm>
          <a:prstGeom prst="rect">
            <a:avLst/>
          </a:prstGeom>
          <a:noFill/>
        </p:spPr>
        <p:txBody>
          <a:bodyPr wrap="square" rtlCol="0">
            <a:spAutoFit/>
          </a:bodyPr>
          <a:lstStyle/>
          <a:p>
            <a:r>
              <a:rPr lang="en-US" sz="1000" dirty="0">
                <a:solidFill>
                  <a:srgbClr val="000000"/>
                </a:solidFill>
                <a:latin typeface="+mj-lt"/>
                <a:cs typeface="Calibri"/>
              </a:rPr>
              <a:t>In </a:t>
            </a:r>
            <a:r>
              <a:rPr lang="en-US" sz="1000" b="1" dirty="0">
                <a:solidFill>
                  <a:srgbClr val="000000"/>
                </a:solidFill>
                <a:latin typeface="+mj-lt"/>
                <a:cs typeface="Calibri"/>
              </a:rPr>
              <a:t>French </a:t>
            </a:r>
            <a:r>
              <a:rPr lang="en-US" sz="1000" dirty="0">
                <a:solidFill>
                  <a:srgbClr val="000000"/>
                </a:solidFill>
                <a:latin typeface="+mj-lt"/>
                <a:cs typeface="Calibri"/>
              </a:rPr>
              <a:t>the topics we will be looking at are how to speak / write about my home, the classroom (</a:t>
            </a:r>
            <a:r>
              <a:rPr lang="en-US" sz="1000" dirty="0" err="1">
                <a:solidFill>
                  <a:srgbClr val="000000"/>
                </a:solidFill>
                <a:latin typeface="+mj-lt"/>
                <a:cs typeface="Calibri"/>
              </a:rPr>
              <a:t>en</a:t>
            </a:r>
            <a:r>
              <a:rPr lang="en-US" sz="1000" dirty="0">
                <a:solidFill>
                  <a:srgbClr val="000000"/>
                </a:solidFill>
                <a:latin typeface="+mj-lt"/>
                <a:cs typeface="Calibri"/>
              </a:rPr>
              <a:t> </a:t>
            </a:r>
            <a:r>
              <a:rPr lang="en-US" sz="1000" dirty="0" err="1">
                <a:solidFill>
                  <a:srgbClr val="000000"/>
                </a:solidFill>
                <a:latin typeface="+mj-lt"/>
                <a:cs typeface="Calibri"/>
              </a:rPr>
              <a:t>classe</a:t>
            </a:r>
            <a:r>
              <a:rPr lang="en-US" sz="1000" dirty="0">
                <a:solidFill>
                  <a:srgbClr val="000000"/>
                </a:solidFill>
                <a:latin typeface="+mj-lt"/>
                <a:cs typeface="Calibri"/>
              </a:rPr>
              <a:t>) and Romans</a:t>
            </a:r>
            <a:r>
              <a:rPr lang="en-US" sz="1000" b="1" u="sng" dirty="0">
                <a:solidFill>
                  <a:srgbClr val="000000"/>
                </a:solidFill>
                <a:latin typeface="+mj-lt"/>
                <a:cs typeface="Calibri"/>
              </a:rPr>
              <a:t>. </a:t>
            </a:r>
            <a:endParaRPr lang="en-GB" sz="1000" b="1" u="sng" dirty="0">
              <a:latin typeface="+mj-lt"/>
              <a:cs typeface="Calibri"/>
            </a:endParaRPr>
          </a:p>
          <a:p>
            <a:endParaRPr lang="en-GB" sz="1050" dirty="0"/>
          </a:p>
        </p:txBody>
      </p:sp>
      <p:sp>
        <p:nvSpPr>
          <p:cNvPr id="12" name="Rectangle 11">
            <a:extLst>
              <a:ext uri="{FF2B5EF4-FFF2-40B4-BE49-F238E27FC236}">
                <a16:creationId xmlns:a16="http://schemas.microsoft.com/office/drawing/2014/main" id="{ED6C454F-905B-46D7-A84E-872319999679}"/>
              </a:ext>
            </a:extLst>
          </p:cNvPr>
          <p:cNvSpPr/>
          <p:nvPr/>
        </p:nvSpPr>
        <p:spPr>
          <a:xfrm>
            <a:off x="195764" y="4809048"/>
            <a:ext cx="2758746" cy="922945"/>
          </a:xfrm>
          <a:prstGeom prst="rect">
            <a:avLst/>
          </a:prstGeom>
        </p:spPr>
        <p:txBody>
          <a:bodyPr wrap="square">
            <a:spAutoFit/>
          </a:bodyPr>
          <a:lstStyle/>
          <a:p>
            <a:pPr marL="12700" marR="5080">
              <a:lnSpc>
                <a:spcPct val="108500"/>
              </a:lnSpc>
              <a:spcBef>
                <a:spcPts val="105"/>
              </a:spcBef>
            </a:pPr>
            <a:r>
              <a:rPr lang="en-GB" sz="1000" dirty="0">
                <a:latin typeface="Calibri" panose="020F0502020204030204" pitchFamily="34" charset="0"/>
                <a:ea typeface="Calibri" panose="020F0502020204030204" pitchFamily="34" charset="0"/>
                <a:cs typeface="Calibri" panose="020F0502020204030204" pitchFamily="34" charset="0"/>
              </a:rPr>
              <a:t>In</a:t>
            </a:r>
            <a:r>
              <a:rPr lang="en-GB" sz="1000" b="1" spc="-15" dirty="0">
                <a:latin typeface="Calibri" panose="020F0502020204030204" pitchFamily="34" charset="0"/>
                <a:ea typeface="Calibri" panose="020F0502020204030204" pitchFamily="34" charset="0"/>
                <a:cs typeface="Calibri" panose="020F0502020204030204" pitchFamily="34" charset="0"/>
              </a:rPr>
              <a:t> </a:t>
            </a:r>
            <a:r>
              <a:rPr lang="en-GB" sz="1000" b="1" dirty="0">
                <a:latin typeface="Calibri" panose="020F0502020204030204" pitchFamily="34" charset="0"/>
                <a:ea typeface="Calibri" panose="020F0502020204030204" pitchFamily="34" charset="0"/>
                <a:cs typeface="Calibri" panose="020F0502020204030204" pitchFamily="34" charset="0"/>
              </a:rPr>
              <a:t>Geography </a:t>
            </a:r>
            <a:r>
              <a:rPr lang="en-GB" sz="1000" dirty="0">
                <a:latin typeface="Calibri" panose="020F0502020204030204" pitchFamily="34" charset="0"/>
                <a:ea typeface="Calibri" panose="020F0502020204030204" pitchFamily="34" charset="0"/>
                <a:cs typeface="Calibri" panose="020F0502020204030204" pitchFamily="34" charset="0"/>
              </a:rPr>
              <a:t>we will be looking at mountains and rivers. This will include the links between human and physical geography. We will look at the types of settlement and land use regarding how this is affected by mountains and rivers.  </a:t>
            </a:r>
          </a:p>
        </p:txBody>
      </p:sp>
      <p:pic>
        <p:nvPicPr>
          <p:cNvPr id="16" name="Picture 15">
            <a:extLst>
              <a:ext uri="{FF2B5EF4-FFF2-40B4-BE49-F238E27FC236}">
                <a16:creationId xmlns:a16="http://schemas.microsoft.com/office/drawing/2014/main" id="{7388A6E0-1DE2-4F68-8790-D5E31BE15599}"/>
              </a:ext>
            </a:extLst>
          </p:cNvPr>
          <p:cNvPicPr>
            <a:picLocks noChangeAspect="1"/>
          </p:cNvPicPr>
          <p:nvPr/>
        </p:nvPicPr>
        <p:blipFill>
          <a:blip r:embed="rId3"/>
          <a:stretch>
            <a:fillRect/>
          </a:stretch>
        </p:blipFill>
        <p:spPr>
          <a:xfrm>
            <a:off x="8191227" y="225529"/>
            <a:ext cx="2322777" cy="43285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1229</TotalTime>
  <Words>928</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Headteacher</cp:lastModifiedBy>
  <cp:revision>60</cp:revision>
  <dcterms:created xsi:type="dcterms:W3CDTF">2023-07-18T08:33:30Z</dcterms:created>
  <dcterms:modified xsi:type="dcterms:W3CDTF">2025-04-03T13:16:53Z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